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60" r:id="rId4"/>
    <p:sldId id="261" r:id="rId5"/>
    <p:sldId id="277" r:id="rId6"/>
    <p:sldId id="262" r:id="rId7"/>
    <p:sldId id="263" r:id="rId8"/>
    <p:sldId id="279" r:id="rId9"/>
    <p:sldId id="278" r:id="rId10"/>
    <p:sldId id="264" r:id="rId11"/>
    <p:sldId id="281" r:id="rId12"/>
    <p:sldId id="280" r:id="rId13"/>
    <p:sldId id="266" r:id="rId14"/>
    <p:sldId id="265" r:id="rId15"/>
    <p:sldId id="282" r:id="rId16"/>
    <p:sldId id="26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CBCB"/>
    <a:srgbClr val="E2303C"/>
    <a:srgbClr val="0A3255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5935" autoAdjust="0"/>
  </p:normalViewPr>
  <p:slideViewPr>
    <p:cSldViewPr snapToGrid="0">
      <p:cViewPr varScale="1">
        <p:scale>
          <a:sx n="62" d="100"/>
          <a:sy n="62" d="100"/>
        </p:scale>
        <p:origin x="7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331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B45D2-6287-49EA-BAB0-9BD3909BAA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71EB15-87A9-4717-8428-2BAD9609C2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57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大家好，我是赵新榆，今天要讲的内容是四色定理及其反例。当然，这个反例是带引号的，因为四色定理已经通过计算机被证明了。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3303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可能有人会问，如果把最外层看做一个区域</a:t>
            </a:r>
            <a:r>
              <a:rPr lang="zh-CN" altLang="en-US" dirty="0" smtClean="0"/>
              <a:t>，这图还</a:t>
            </a:r>
            <a:r>
              <a:rPr lang="zh-CN" altLang="en-US" dirty="0" smtClean="0"/>
              <a:t>能有解吗</a:t>
            </a:r>
            <a:r>
              <a:rPr lang="zh-CN" altLang="en-US" dirty="0" smtClean="0"/>
              <a:t>？会不会增加难度？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107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事实上依然是有解的，只不过是在原题的最外层的颜色使用上增加了一些限制，从三种颜色的选择削减到了两种。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4571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实际上讲并没有变难，因为这相当于是把原题的最外层当做内层来看。事实上，我第三次解题时只用了</a:t>
            </a:r>
            <a:r>
              <a:rPr lang="en-US" altLang="zh-CN" dirty="0" smtClean="0"/>
              <a:t>6</a:t>
            </a:r>
            <a:r>
              <a:rPr lang="zh-CN" altLang="en-US" dirty="0" smtClean="0"/>
              <a:t>分半的时间。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564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拓展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：四色定理在</a:t>
            </a:r>
            <a:r>
              <a:rPr lang="zh-CN" altLang="en-US" dirty="0" smtClean="0"/>
              <a:t>三维空间中的情况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9554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在现实里一般的三维空间中，由于空间中可以存在无数不相交的异面直线，所以最小色数是没有限制的。</a:t>
            </a:r>
            <a:r>
              <a:rPr lang="en-US" altLang="zh-CN" dirty="0" smtClean="0"/>
              <a:t>2.</a:t>
            </a:r>
            <a:r>
              <a:rPr lang="zh-CN" altLang="en-US" dirty="0" smtClean="0"/>
              <a:t>在球体或者</a:t>
            </a:r>
            <a:r>
              <a:rPr lang="zh-CN" altLang="en-US" dirty="0" smtClean="0"/>
              <a:t>圆柱体上，这种情况等价于平面</a:t>
            </a:r>
            <a:r>
              <a:rPr lang="zh-CN" altLang="en-US" baseline="0" dirty="0" smtClean="0"/>
              <a:t> </a:t>
            </a:r>
            <a:r>
              <a:rPr lang="en-US" altLang="zh-CN" dirty="0" smtClean="0"/>
              <a:t>3</a:t>
            </a:r>
            <a:r>
              <a:rPr lang="en-US" altLang="zh-CN" dirty="0" smtClean="0"/>
              <a:t>.</a:t>
            </a:r>
            <a:r>
              <a:rPr lang="zh-CN" altLang="en-US" dirty="0" smtClean="0"/>
              <a:t>在封闭的圆环</a:t>
            </a:r>
            <a:r>
              <a:rPr lang="zh-CN" altLang="en-US" dirty="0" smtClean="0"/>
              <a:t>上，最小色数为</a:t>
            </a:r>
            <a:r>
              <a:rPr lang="en-US" altLang="zh-CN" dirty="0" smtClean="0"/>
              <a:t>7 </a:t>
            </a:r>
          </a:p>
          <a:p>
            <a:r>
              <a:rPr lang="en-US" altLang="zh-CN" dirty="0" smtClean="0"/>
              <a:t>4</a:t>
            </a:r>
            <a:r>
              <a:rPr lang="en-US" altLang="zh-CN" dirty="0" smtClean="0"/>
              <a:t>.</a:t>
            </a:r>
            <a:r>
              <a:rPr lang="zh-CN" altLang="en-US" dirty="0" smtClean="0"/>
              <a:t>我们对四色定理进行一般化。首先介绍一下在拓扑学中曲面亏格的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定义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：若曲面中最多可画出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条闭合曲线同时不将曲面分开，则称该曲面亏格为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。在实的闭曲面中亏格就是洞的数目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。比如封闭圆环的亏格就是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一个可定向的曲面，涂满区域所需要的最少颜色数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和亏格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的关系式如图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8699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694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/>
              <a:t>感谢大家的聆听（</a:t>
            </a:r>
            <a:r>
              <a:rPr lang="en-US" altLang="zh-CN" dirty="0" smtClean="0"/>
              <a:t>Ps</a:t>
            </a:r>
            <a:r>
              <a:rPr lang="zh-CN" altLang="en-US" dirty="0" smtClean="0"/>
              <a:t>：莫比乌斯带亏格为</a:t>
            </a:r>
            <a:r>
              <a:rPr lang="en-US" altLang="zh-CN" dirty="0" smtClean="0"/>
              <a:t>1</a:t>
            </a:r>
            <a:r>
              <a:rPr lang="zh-CN" altLang="en-US" dirty="0" smtClean="0"/>
              <a:t>，但是它不是可定向的曲面，所以上述公式对它不适用。另：莫比乌斯带的最小色数为</a:t>
            </a:r>
            <a:r>
              <a:rPr lang="en-US" altLang="zh-CN" dirty="0" smtClean="0"/>
              <a:t>6(</a:t>
            </a:r>
            <a:r>
              <a:rPr lang="zh-CN" altLang="en-US" dirty="0" smtClean="0"/>
              <a:t>即</a:t>
            </a:r>
            <a:r>
              <a:rPr lang="en-US" altLang="zh-CN" dirty="0" smtClean="0"/>
              <a:t>6</a:t>
            </a:r>
            <a:r>
              <a:rPr lang="zh-CN" altLang="en-US" dirty="0" smtClean="0"/>
              <a:t>色定理）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078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本次展示分为四个部分，第一部分是介绍背景中这张图的来历以及相关人物，第二部分是分析如何用四种颜色涂满整张图。第三部分是对原图的一个小拓展。第四部分则是对四色定理在三维曲面中的拓展。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8016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首先看第一部分，马</a:t>
            </a:r>
            <a:r>
              <a:rPr lang="zh-CN" altLang="en-US" dirty="0" smtClean="0"/>
              <a:t>丁</a:t>
            </a:r>
            <a:r>
              <a:rPr lang="en-US" altLang="zh-CN" dirty="0" smtClean="0"/>
              <a:t>·</a:t>
            </a:r>
            <a:r>
              <a:rPr lang="zh-CN" altLang="en-US" dirty="0" smtClean="0"/>
              <a:t>嘉得纳和他的</a:t>
            </a:r>
            <a:r>
              <a:rPr lang="zh-CN" altLang="en-US" dirty="0" smtClean="0"/>
              <a:t>恶作剧。谁是马丁嘉德纳？他是什么时候，出于什么原因提出的这个关于四色定理的反例？这个反例驳倒了四色定理吗？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8697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我来介绍一下马</a:t>
            </a:r>
            <a:r>
              <a:rPr lang="zh-CN" altLang="en-US" dirty="0" smtClean="0"/>
              <a:t>丁</a:t>
            </a:r>
            <a:r>
              <a:rPr lang="en-US" altLang="zh-CN" dirty="0" smtClean="0"/>
              <a:t>·</a:t>
            </a:r>
            <a:r>
              <a:rPr lang="zh-CN" altLang="en-US" dirty="0" smtClean="0"/>
              <a:t>嘉德</a:t>
            </a:r>
            <a:r>
              <a:rPr lang="zh-CN" altLang="en-US" dirty="0" smtClean="0"/>
              <a:t>纳。马丁</a:t>
            </a:r>
            <a:r>
              <a:rPr lang="en-US" altLang="zh-CN" dirty="0" smtClean="0"/>
              <a:t>·</a:t>
            </a:r>
            <a:r>
              <a:rPr lang="zh-CN" altLang="en-US" dirty="0" smtClean="0"/>
              <a:t>嘉德纳是</a:t>
            </a:r>
            <a:r>
              <a:rPr lang="zh-CN" altLang="en-US" dirty="0" smtClean="0"/>
              <a:t>美国数学家和美国当代最伟大的数学科普作家，这是他的主要职业。但实际上他的才华远不止这点，他还在批判伪科学、魔术、哲学、宗教、文学等领域都颇为精通。虽说他是数学家，但是他最成功的作品却是对刘易斯</a:t>
            </a:r>
            <a:r>
              <a:rPr lang="en-US" altLang="zh-CN" dirty="0" smtClean="0"/>
              <a:t>·</a:t>
            </a:r>
            <a:r>
              <a:rPr lang="zh-CN" altLang="en-US" dirty="0" smtClean="0"/>
              <a:t>卡罗尔（爱丽丝梦游仙境作者）的两部爱丽丝作品的注释</a:t>
            </a:r>
            <a:r>
              <a:rPr lang="zh-CN" altLang="en-US" dirty="0" smtClean="0"/>
              <a:t>本。注释本累计卖</a:t>
            </a:r>
            <a:r>
              <a:rPr lang="zh-CN" altLang="en-US" dirty="0" smtClean="0"/>
              <a:t>了上百万册。同时</a:t>
            </a:r>
            <a:r>
              <a:rPr lang="zh-CN" altLang="en-US" dirty="0" smtClean="0"/>
              <a:t>他还被</a:t>
            </a:r>
            <a:r>
              <a:rPr lang="zh-CN" altLang="en-US" dirty="0" smtClean="0"/>
              <a:t>誉为</a:t>
            </a:r>
            <a:r>
              <a:rPr lang="en-US" altLang="zh-CN" dirty="0" smtClean="0"/>
              <a:t>20</a:t>
            </a:r>
            <a:r>
              <a:rPr lang="zh-CN" altLang="en-US" dirty="0" smtClean="0"/>
              <a:t>世纪最重要的魔术师之一。从某种意义上讲可以说他是个不务正业的数学家。他还是个高产的作家，一生发表了</a:t>
            </a:r>
            <a:r>
              <a:rPr lang="en-US" altLang="zh-CN" dirty="0" smtClean="0"/>
              <a:t>100</a:t>
            </a:r>
            <a:r>
              <a:rPr lang="zh-CN" altLang="en-US" dirty="0" smtClean="0"/>
              <a:t>多本书。最后，他在杂志</a:t>
            </a:r>
            <a:r>
              <a:rPr lang="en-US" altLang="zh-CN" dirty="0" smtClean="0"/>
              <a:t>《</a:t>
            </a:r>
            <a:r>
              <a:rPr lang="zh-CN" altLang="en-US" dirty="0" smtClean="0"/>
              <a:t>科学美国人</a:t>
            </a:r>
            <a:r>
              <a:rPr lang="en-US" altLang="zh-CN" dirty="0" smtClean="0"/>
              <a:t>》</a:t>
            </a:r>
            <a:r>
              <a:rPr lang="zh-CN" altLang="en-US" dirty="0" smtClean="0"/>
              <a:t>开了一个数学游戏的专栏并且持续了</a:t>
            </a:r>
            <a:r>
              <a:rPr lang="en-US" altLang="zh-CN" dirty="0" smtClean="0"/>
              <a:t>25</a:t>
            </a:r>
            <a:r>
              <a:rPr lang="zh-CN" altLang="en-US" dirty="0" smtClean="0"/>
              <a:t>年。比如这个著名的“缺失的正方形”问题就是他在这个专栏里提出的。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978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让我们来看这张图。这张图发表于</a:t>
            </a:r>
            <a:r>
              <a:rPr lang="en-US" altLang="zh-CN" dirty="0" smtClean="0"/>
              <a:t>1975</a:t>
            </a:r>
            <a:r>
              <a:rPr lang="zh-CN" altLang="en-US" dirty="0" smtClean="0"/>
              <a:t>年四月一日愚人节当天的</a:t>
            </a:r>
            <a:r>
              <a:rPr lang="en-US" altLang="zh-CN" dirty="0" smtClean="0"/>
              <a:t>《</a:t>
            </a:r>
            <a:r>
              <a:rPr lang="zh-CN" altLang="en-US" dirty="0" smtClean="0"/>
              <a:t>科学美国人</a:t>
            </a:r>
            <a:r>
              <a:rPr lang="en-US" altLang="zh-CN" dirty="0" smtClean="0"/>
              <a:t>》</a:t>
            </a:r>
            <a:r>
              <a:rPr lang="zh-CN" altLang="en-US" dirty="0" smtClean="0"/>
              <a:t>杂志上。这</a:t>
            </a:r>
            <a:r>
              <a:rPr lang="zh-CN" altLang="en-US" dirty="0" smtClean="0"/>
              <a:t>张图的特点就是每块区域</a:t>
            </a:r>
            <a:r>
              <a:rPr lang="zh-CN" altLang="en-US" dirty="0" smtClean="0"/>
              <a:t>都与</a:t>
            </a:r>
            <a:r>
              <a:rPr lang="en-US" altLang="zh-CN" dirty="0" smtClean="0"/>
              <a:t>0</a:t>
            </a:r>
            <a:r>
              <a:rPr lang="zh-CN" altLang="en-US" dirty="0" smtClean="0"/>
              <a:t>其他多块区域</a:t>
            </a:r>
            <a:r>
              <a:rPr lang="zh-CN" altLang="en-US" dirty="0" smtClean="0"/>
              <a:t>相邻，最多的一块甚至和</a:t>
            </a:r>
            <a:r>
              <a:rPr lang="en-US" altLang="zh-CN" dirty="0" smtClean="0"/>
              <a:t>10</a:t>
            </a:r>
            <a:r>
              <a:rPr lang="zh-CN" altLang="en-US" dirty="0" smtClean="0"/>
              <a:t>块区域相邻。所以对于填涂颜色的要求比较高，一个不注意就容易涂错</a:t>
            </a:r>
            <a:r>
              <a:rPr lang="en-US" altLang="zh-CN" dirty="0" smtClean="0"/>
              <a:t>.</a:t>
            </a:r>
            <a:r>
              <a:rPr lang="zh-CN" altLang="en-US" dirty="0" smtClean="0"/>
              <a:t>显然这张图肯定是满足四色定理的，不然关于四色</a:t>
            </a:r>
            <a:r>
              <a:rPr lang="zh-CN" altLang="en-US" dirty="0" smtClean="0"/>
              <a:t>定理的讨论就可以到此为止了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2412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那么我们应该如何快速地用四种颜色去解这张图呢</a:t>
            </a:r>
            <a:r>
              <a:rPr lang="zh-CN" altLang="en-US" dirty="0" smtClean="0"/>
              <a:t>？是否存在一些技巧呢？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4778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首先给大家展示一下，这个是我花了一小时得到的第一个解。虽然一些边边角角的地方涂得不是很好，但是大家应该还是能看出</a:t>
            </a:r>
            <a:r>
              <a:rPr lang="zh-CN" altLang="en-US" dirty="0" smtClean="0"/>
              <a:t>来这张图满足四色定理。</a:t>
            </a:r>
            <a:r>
              <a:rPr lang="zh-CN" altLang="en-US" dirty="0" smtClean="0"/>
              <a:t>接下来是一些关于解题的技巧。首先确定大方向：从内到外还是从外到内？我的建议是从外到内，因为很明显最外层的几个区域的相邻区域数量更多，如果选择从内到外，很有可能</a:t>
            </a:r>
            <a:r>
              <a:rPr lang="zh-CN" altLang="en-US" dirty="0" smtClean="0"/>
              <a:t>发生大块区域的相邻</a:t>
            </a:r>
            <a:r>
              <a:rPr lang="zh-CN" altLang="en-US" dirty="0" smtClean="0"/>
              <a:t>区域中</a:t>
            </a:r>
            <a:r>
              <a:rPr lang="zh-CN" altLang="en-US" dirty="0" smtClean="0"/>
              <a:t>四种颜色</a:t>
            </a:r>
            <a:r>
              <a:rPr lang="zh-CN" altLang="en-US" dirty="0" smtClean="0"/>
              <a:t>都存在，这样就解不出，而且发现这种情况的时候往往是在最后阶段，浪费的时间就比较多了。而从外到内不仅能较早地对里面的小区域的颜色进行限定，并且即使出现涂色错误的情况，也往往只要调整最后几步就可以解决。因此最佳的选择是从外到内。</a:t>
            </a:r>
            <a:r>
              <a:rPr lang="en-US" altLang="zh-CN" dirty="0" smtClean="0"/>
              <a:t>2.</a:t>
            </a:r>
            <a:r>
              <a:rPr lang="zh-CN" altLang="en-US" dirty="0" smtClean="0"/>
              <a:t>推演路径的选择。我的建议是螺旋状向内推进</a:t>
            </a:r>
            <a:r>
              <a:rPr lang="zh-CN" altLang="en-US" dirty="0" smtClean="0"/>
              <a:t>，就像吃大大卷一样。这</a:t>
            </a:r>
            <a:r>
              <a:rPr lang="zh-CN" altLang="en-US" dirty="0" smtClean="0"/>
              <a:t>是由于图形的形状倾向于螺旋状。并且最好是从螺旋线的最外头开始，如</a:t>
            </a:r>
            <a:r>
              <a:rPr lang="zh-CN" altLang="en-US" dirty="0" smtClean="0"/>
              <a:t>图，那么为什么是左上角而不是右下角呢？我们可以添加一条辅助线。这样就容易看出来很明显左上角才是整个螺旋的起始点。</a:t>
            </a:r>
            <a:r>
              <a:rPr lang="en-US" altLang="zh-CN" dirty="0" smtClean="0"/>
              <a:t>3.</a:t>
            </a:r>
            <a:r>
              <a:rPr lang="zh-CN" altLang="en-US" dirty="0" smtClean="0"/>
              <a:t>当存在两到三种颜色可供选择时，如何选择？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747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得到第一个解法花了我一个小时，但是得到第二个解只用了</a:t>
            </a:r>
            <a:r>
              <a:rPr lang="en-US" altLang="zh-CN" dirty="0" smtClean="0"/>
              <a:t>10</a:t>
            </a:r>
            <a:r>
              <a:rPr lang="zh-CN" altLang="en-US" dirty="0" smtClean="0"/>
              <a:t>分钟，其中第二种解法在推算的过程中更加注重斜线下的对应关系</a:t>
            </a:r>
            <a:r>
              <a:rPr lang="zh-CN" altLang="en-US" dirty="0" smtClean="0"/>
              <a:t>。关于颜色的选择共有两种情况</a:t>
            </a:r>
            <a:r>
              <a:rPr lang="en-US" altLang="zh-CN" dirty="0" smtClean="0"/>
              <a:t>1.</a:t>
            </a:r>
            <a:r>
              <a:rPr lang="zh-CN" altLang="en-US" baseline="0" dirty="0" smtClean="0"/>
              <a:t> （假如我们不把图形外看成一个无界的区域的话）</a:t>
            </a:r>
            <a:r>
              <a:rPr lang="zh-CN" altLang="en-US" dirty="0" smtClean="0"/>
              <a:t>三</a:t>
            </a:r>
            <a:r>
              <a:rPr lang="zh-CN" altLang="en-US" dirty="0" smtClean="0"/>
              <a:t>种颜色的选择一般是最外层</a:t>
            </a:r>
            <a:r>
              <a:rPr lang="zh-CN" altLang="en-US" baseline="0" dirty="0" smtClean="0"/>
              <a:t>的一</a:t>
            </a:r>
            <a:r>
              <a:rPr lang="zh-CN" altLang="en-US" baseline="0" dirty="0" smtClean="0"/>
              <a:t>圈这种</a:t>
            </a:r>
            <a:r>
              <a:rPr lang="zh-CN" altLang="en-US" baseline="0" dirty="0" smtClean="0"/>
              <a:t>时候我认为是没有影响的。如图</a:t>
            </a:r>
            <a:r>
              <a:rPr lang="en-US" altLang="zh-CN" baseline="0" dirty="0" err="1" smtClean="0"/>
              <a:t>balabala</a:t>
            </a:r>
            <a:r>
              <a:rPr lang="en-US" altLang="zh-CN" baseline="0" dirty="0" smtClean="0"/>
              <a:t> 2.</a:t>
            </a:r>
            <a:r>
              <a:rPr lang="zh-CN" altLang="en-US" baseline="0" dirty="0" smtClean="0"/>
              <a:t>内圈存在两种颜色选择的时候：看下一步</a:t>
            </a:r>
            <a:r>
              <a:rPr lang="en-US" altLang="zh-CN" baseline="0" dirty="0" smtClean="0"/>
              <a:t>/</a:t>
            </a:r>
            <a:r>
              <a:rPr lang="zh-CN" altLang="en-US" baseline="0" dirty="0" smtClean="0"/>
              <a:t>找斜线的颜色 </a:t>
            </a:r>
            <a:r>
              <a:rPr lang="en-US" altLang="zh-CN" baseline="0" dirty="0" err="1" smtClean="0"/>
              <a:t>balabala</a:t>
            </a:r>
            <a:r>
              <a:rPr lang="en-US" altLang="zh-CN" baseline="0" dirty="0" smtClean="0"/>
              <a:t> 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0426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那么问题来了：这张图总共有多少种解法？解法数一定是有限的，但是具体</a:t>
            </a:r>
            <a:r>
              <a:rPr lang="zh-CN" altLang="en-US" dirty="0" smtClean="0"/>
              <a:t>有多少种我</a:t>
            </a:r>
            <a:r>
              <a:rPr lang="zh-CN" altLang="en-US" dirty="0" smtClean="0"/>
              <a:t>也不确定，因为在推演的过程中有多处需要经历多种颜色的选择，每个选择可以产生更多的分支，并且也</a:t>
            </a:r>
            <a:r>
              <a:rPr lang="zh-CN" altLang="en-US" dirty="0" smtClean="0"/>
              <a:t>没有人去系统地分析过这张</a:t>
            </a:r>
            <a:r>
              <a:rPr lang="zh-CN" altLang="en-US" dirty="0" smtClean="0"/>
              <a:t>图。我</a:t>
            </a:r>
            <a:r>
              <a:rPr lang="zh-CN" altLang="en-US" dirty="0" smtClean="0"/>
              <a:t>这里就引用嘉德纳的原话来回答了。我从来没想过会有人认真地对待它，但是它还是使得数千个读者</a:t>
            </a:r>
            <a:r>
              <a:rPr lang="zh-CN" altLang="en-US" dirty="0" smtClean="0"/>
              <a:t>写信给我，</a:t>
            </a:r>
            <a:r>
              <a:rPr lang="zh-CN" altLang="en-US" dirty="0" smtClean="0"/>
              <a:t>显然他们并没把它当做一次恶作剧。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71EB15-87A9-4717-8428-2BAD9609C2C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7832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584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398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334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829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178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88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792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438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67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701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972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E6B5B-F438-4BF8-9132-659DC17E85EE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DBC82-5F31-4605-8E25-5471453E9D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346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baike.baidu.com/item/%E9%A9%AC%E4%B8%81%C2%B7%E5%8A%A0%E5%BE%B7%E7%BA%B3/1501206?fr=aladdin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mathnexus.wwu.edu/archive/news/detail.asp?ID=19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mathforum.org/wagon/fall97/p840.html" TargetMode="External"/><Relationship Id="rId5" Type="http://schemas.openxmlformats.org/officeDocument/2006/relationships/hyperlink" Target="https://blogs.scientificamerican.com/observations/unscientific-unamerican-and-other-april-fools-jokes-in-sa-history/" TargetMode="External"/><Relationship Id="rId4" Type="http://schemas.openxmlformats.org/officeDocument/2006/relationships/hyperlink" Target="https://en.wikipedia.org/wiki/Four_color_theorem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6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910058" y="2090546"/>
            <a:ext cx="75456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rPr>
              <a:t>The Four Color Theorem </a:t>
            </a:r>
          </a:p>
          <a:p>
            <a:r>
              <a:rPr lang="en-US" altLang="zh-CN" sz="4800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rPr>
              <a:t>&amp; Counterexample</a:t>
            </a:r>
            <a:endParaRPr lang="en-US" altLang="zh-CN" sz="48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89855" y="4797437"/>
            <a:ext cx="7903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Ps: of course all the counterexamples are wrong by now.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8236316" y="6488668"/>
            <a:ext cx="3955684" cy="36285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698663" y="6486313"/>
            <a:ext cx="1321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161120181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80292" y="6482193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made by   </a:t>
            </a:r>
            <a:r>
              <a:rPr lang="zh-CN" altLang="en-US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赵新榆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47586"/>
          <a:stretch>
            <a:fillRect/>
          </a:stretch>
        </p:blipFill>
        <p:spPr>
          <a:xfrm>
            <a:off x="0" y="0"/>
            <a:ext cx="5418916" cy="6858000"/>
          </a:xfrm>
          <a:custGeom>
            <a:avLst/>
            <a:gdLst>
              <a:gd name="connsiteX0" fmla="*/ 0 w 5418916"/>
              <a:gd name="connsiteY0" fmla="*/ 0 h 6858000"/>
              <a:gd name="connsiteX1" fmla="*/ 5418916 w 5418916"/>
              <a:gd name="connsiteY1" fmla="*/ 0 h 6858000"/>
              <a:gd name="connsiteX2" fmla="*/ 3236852 w 5418916"/>
              <a:gd name="connsiteY2" fmla="*/ 6858000 h 6858000"/>
              <a:gd name="connsiteX3" fmla="*/ 0 w 54189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8916" h="6858000">
                <a:moveTo>
                  <a:pt x="0" y="0"/>
                </a:moveTo>
                <a:lnTo>
                  <a:pt x="5418916" y="0"/>
                </a:lnTo>
                <a:lnTo>
                  <a:pt x="323685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5" name="等腰三角形 34"/>
          <p:cNvSpPr/>
          <p:nvPr/>
        </p:nvSpPr>
        <p:spPr>
          <a:xfrm>
            <a:off x="3156915" y="0"/>
            <a:ext cx="2262000" cy="6858000"/>
          </a:xfrm>
          <a:custGeom>
            <a:avLst/>
            <a:gdLst>
              <a:gd name="connsiteX0" fmla="*/ 0 w 607372"/>
              <a:gd name="connsiteY0" fmla="*/ 6858000 h 6858000"/>
              <a:gd name="connsiteX1" fmla="*/ 607372 w 607372"/>
              <a:gd name="connsiteY1" fmla="*/ 0 h 6858000"/>
              <a:gd name="connsiteX2" fmla="*/ 607372 w 607372"/>
              <a:gd name="connsiteY2" fmla="*/ 6858000 h 6858000"/>
              <a:gd name="connsiteX3" fmla="*/ 0 w 607372"/>
              <a:gd name="connsiteY3" fmla="*/ 6858000 h 6858000"/>
              <a:gd name="connsiteX0" fmla="*/ 0 w 2262000"/>
              <a:gd name="connsiteY0" fmla="*/ 6945086 h 6945086"/>
              <a:gd name="connsiteX1" fmla="*/ 2262000 w 2262000"/>
              <a:gd name="connsiteY1" fmla="*/ 0 h 6945086"/>
              <a:gd name="connsiteX2" fmla="*/ 607372 w 2262000"/>
              <a:gd name="connsiteY2" fmla="*/ 6945086 h 6945086"/>
              <a:gd name="connsiteX3" fmla="*/ 0 w 2262000"/>
              <a:gd name="connsiteY3" fmla="*/ 6945086 h 694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2000" h="6945086">
                <a:moveTo>
                  <a:pt x="0" y="6945086"/>
                </a:moveTo>
                <a:lnTo>
                  <a:pt x="2262000" y="0"/>
                </a:lnTo>
                <a:lnTo>
                  <a:pt x="607372" y="6945086"/>
                </a:lnTo>
                <a:lnTo>
                  <a:pt x="0" y="69450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49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4147389" y="3406462"/>
            <a:ext cx="882482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Extention1: Adding the surrounding</a:t>
            </a:r>
            <a:endParaRPr lang="zh-CN" altLang="en-US" sz="32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36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47586"/>
          <a:stretch>
            <a:fillRect/>
          </a:stretch>
        </p:blipFill>
        <p:spPr>
          <a:xfrm>
            <a:off x="-1" y="0"/>
            <a:ext cx="5418916" cy="6858000"/>
          </a:xfrm>
          <a:custGeom>
            <a:avLst/>
            <a:gdLst>
              <a:gd name="connsiteX0" fmla="*/ 0 w 5418916"/>
              <a:gd name="connsiteY0" fmla="*/ 0 h 6858000"/>
              <a:gd name="connsiteX1" fmla="*/ 5418916 w 5418916"/>
              <a:gd name="connsiteY1" fmla="*/ 0 h 6858000"/>
              <a:gd name="connsiteX2" fmla="*/ 3236852 w 5418916"/>
              <a:gd name="connsiteY2" fmla="*/ 6858000 h 6858000"/>
              <a:gd name="connsiteX3" fmla="*/ 0 w 54189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8916" h="6858000">
                <a:moveTo>
                  <a:pt x="0" y="0"/>
                </a:moveTo>
                <a:lnTo>
                  <a:pt x="5418916" y="0"/>
                </a:lnTo>
                <a:lnTo>
                  <a:pt x="323685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5" name="等腰三角形 34"/>
          <p:cNvSpPr/>
          <p:nvPr/>
        </p:nvSpPr>
        <p:spPr>
          <a:xfrm>
            <a:off x="3156915" y="0"/>
            <a:ext cx="2262000" cy="6858000"/>
          </a:xfrm>
          <a:custGeom>
            <a:avLst/>
            <a:gdLst>
              <a:gd name="connsiteX0" fmla="*/ 0 w 607372"/>
              <a:gd name="connsiteY0" fmla="*/ 6858000 h 6858000"/>
              <a:gd name="connsiteX1" fmla="*/ 607372 w 607372"/>
              <a:gd name="connsiteY1" fmla="*/ 0 h 6858000"/>
              <a:gd name="connsiteX2" fmla="*/ 607372 w 607372"/>
              <a:gd name="connsiteY2" fmla="*/ 6858000 h 6858000"/>
              <a:gd name="connsiteX3" fmla="*/ 0 w 607372"/>
              <a:gd name="connsiteY3" fmla="*/ 6858000 h 6858000"/>
              <a:gd name="connsiteX0" fmla="*/ 0 w 2262000"/>
              <a:gd name="connsiteY0" fmla="*/ 6945086 h 6945086"/>
              <a:gd name="connsiteX1" fmla="*/ 2262000 w 2262000"/>
              <a:gd name="connsiteY1" fmla="*/ 0 h 6945086"/>
              <a:gd name="connsiteX2" fmla="*/ 607372 w 2262000"/>
              <a:gd name="connsiteY2" fmla="*/ 6945086 h 6945086"/>
              <a:gd name="connsiteX3" fmla="*/ 0 w 2262000"/>
              <a:gd name="connsiteY3" fmla="*/ 6945086 h 694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2000" h="6945086">
                <a:moveTo>
                  <a:pt x="0" y="6945086"/>
                </a:moveTo>
                <a:lnTo>
                  <a:pt x="2262000" y="0"/>
                </a:lnTo>
                <a:lnTo>
                  <a:pt x="607372" y="6945086"/>
                </a:lnTo>
                <a:lnTo>
                  <a:pt x="0" y="69450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694579" y="1138776"/>
            <a:ext cx="1277954" cy="1277954"/>
            <a:chOff x="1131485" y="2234042"/>
            <a:chExt cx="1607262" cy="1607262"/>
          </a:xfrm>
        </p:grpSpPr>
        <p:sp>
          <p:nvSpPr>
            <p:cNvPr id="33" name="椭圆 32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7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5829300" y="3369233"/>
            <a:ext cx="5461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619450" y="2523433"/>
            <a:ext cx="1428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03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77307" y="4636394"/>
            <a:ext cx="6632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/>
              <a:t>Will it be more difficult?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46013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722357"/>
            <a:ext cx="12192000" cy="605155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140" y="722357"/>
            <a:ext cx="6623354" cy="60706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40681"/>
            <a:ext cx="12192000" cy="698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8877" y="-30469"/>
            <a:ext cx="57082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Covering it 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with 4 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colors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9153" y="58154"/>
            <a:ext cx="593817" cy="593817"/>
            <a:chOff x="1131485" y="2234042"/>
            <a:chExt cx="1607262" cy="1607262"/>
          </a:xfrm>
        </p:grpSpPr>
        <p:sp>
          <p:nvSpPr>
            <p:cNvPr id="6" name="椭圆 5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" t="20417" r="-2003" b="21417"/>
          <a:stretch/>
        </p:blipFill>
        <p:spPr>
          <a:xfrm>
            <a:off x="6310648" y="725089"/>
            <a:ext cx="5881352" cy="608173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" t="18075" r="-301" b="21504"/>
          <a:stretch/>
        </p:blipFill>
        <p:spPr>
          <a:xfrm>
            <a:off x="159153" y="758011"/>
            <a:ext cx="5600518" cy="601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2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722357"/>
            <a:ext cx="12192000" cy="605155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140" y="722357"/>
            <a:ext cx="6623354" cy="60706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2044"/>
            <a:ext cx="12192000" cy="698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9153" y="58154"/>
            <a:ext cx="593817" cy="593817"/>
            <a:chOff x="1131485" y="2234042"/>
            <a:chExt cx="1607262" cy="1607262"/>
          </a:xfrm>
        </p:grpSpPr>
        <p:sp>
          <p:nvSpPr>
            <p:cNvPr id="6" name="椭圆 5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" t="21307" r="2318" b="21228"/>
          <a:stretch/>
        </p:blipFill>
        <p:spPr>
          <a:xfrm>
            <a:off x="553792" y="875763"/>
            <a:ext cx="5434884" cy="583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5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5037705" y="3369233"/>
            <a:ext cx="731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Extention2: N </a:t>
            </a:r>
            <a:r>
              <a:rPr lang="en-US" altLang="zh-CN" sz="3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colors theorem</a:t>
            </a: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47586"/>
          <a:stretch>
            <a:fillRect/>
          </a:stretch>
        </p:blipFill>
        <p:spPr>
          <a:xfrm>
            <a:off x="-1" y="0"/>
            <a:ext cx="5418916" cy="6858000"/>
          </a:xfrm>
          <a:custGeom>
            <a:avLst/>
            <a:gdLst>
              <a:gd name="connsiteX0" fmla="*/ 0 w 5418916"/>
              <a:gd name="connsiteY0" fmla="*/ 0 h 6858000"/>
              <a:gd name="connsiteX1" fmla="*/ 5418916 w 5418916"/>
              <a:gd name="connsiteY1" fmla="*/ 0 h 6858000"/>
              <a:gd name="connsiteX2" fmla="*/ 3236852 w 5418916"/>
              <a:gd name="connsiteY2" fmla="*/ 6858000 h 6858000"/>
              <a:gd name="connsiteX3" fmla="*/ 0 w 54189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8916" h="6858000">
                <a:moveTo>
                  <a:pt x="0" y="0"/>
                </a:moveTo>
                <a:lnTo>
                  <a:pt x="5418916" y="0"/>
                </a:lnTo>
                <a:lnTo>
                  <a:pt x="323685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5" name="等腰三角形 34"/>
          <p:cNvSpPr/>
          <p:nvPr/>
        </p:nvSpPr>
        <p:spPr>
          <a:xfrm>
            <a:off x="3156915" y="0"/>
            <a:ext cx="2262000" cy="6858000"/>
          </a:xfrm>
          <a:custGeom>
            <a:avLst/>
            <a:gdLst>
              <a:gd name="connsiteX0" fmla="*/ 0 w 607372"/>
              <a:gd name="connsiteY0" fmla="*/ 6858000 h 6858000"/>
              <a:gd name="connsiteX1" fmla="*/ 607372 w 607372"/>
              <a:gd name="connsiteY1" fmla="*/ 0 h 6858000"/>
              <a:gd name="connsiteX2" fmla="*/ 607372 w 607372"/>
              <a:gd name="connsiteY2" fmla="*/ 6858000 h 6858000"/>
              <a:gd name="connsiteX3" fmla="*/ 0 w 607372"/>
              <a:gd name="connsiteY3" fmla="*/ 6858000 h 6858000"/>
              <a:gd name="connsiteX0" fmla="*/ 0 w 2262000"/>
              <a:gd name="connsiteY0" fmla="*/ 6945086 h 6945086"/>
              <a:gd name="connsiteX1" fmla="*/ 2262000 w 2262000"/>
              <a:gd name="connsiteY1" fmla="*/ 0 h 6945086"/>
              <a:gd name="connsiteX2" fmla="*/ 607372 w 2262000"/>
              <a:gd name="connsiteY2" fmla="*/ 6945086 h 6945086"/>
              <a:gd name="connsiteX3" fmla="*/ 0 w 2262000"/>
              <a:gd name="connsiteY3" fmla="*/ 6945086 h 694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2000" h="6945086">
                <a:moveTo>
                  <a:pt x="0" y="6945086"/>
                </a:moveTo>
                <a:lnTo>
                  <a:pt x="2262000" y="0"/>
                </a:lnTo>
                <a:lnTo>
                  <a:pt x="607372" y="6945086"/>
                </a:lnTo>
                <a:lnTo>
                  <a:pt x="0" y="69450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694579" y="1138776"/>
            <a:ext cx="1277954" cy="1277954"/>
            <a:chOff x="1131485" y="2234042"/>
            <a:chExt cx="1607262" cy="1607262"/>
          </a:xfrm>
        </p:grpSpPr>
        <p:sp>
          <p:nvSpPr>
            <p:cNvPr id="33" name="椭圆 32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7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5829300" y="3369233"/>
            <a:ext cx="5461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619450" y="2523433"/>
            <a:ext cx="1428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04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254580" y="4765183"/>
            <a:ext cx="62333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What will it be like in three dimensions?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4098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-9685"/>
            <a:ext cx="12192000" cy="698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8877" y="-30469"/>
            <a:ext cx="70531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N Colors Theorem in Three Dimensions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9153" y="58154"/>
            <a:ext cx="593817" cy="593817"/>
            <a:chOff x="1131485" y="2234042"/>
            <a:chExt cx="1607262" cy="1607262"/>
          </a:xfrm>
        </p:grpSpPr>
        <p:sp>
          <p:nvSpPr>
            <p:cNvPr id="6" name="椭圆 5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89692" y="1352282"/>
            <a:ext cx="29175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1.In reality</a:t>
            </a:r>
            <a:endParaRPr lang="zh-CN" altLang="en-US" sz="3200" dirty="0"/>
          </a:p>
        </p:txBody>
      </p:sp>
      <p:sp>
        <p:nvSpPr>
          <p:cNvPr id="28" name="矩形 27"/>
          <p:cNvSpPr/>
          <p:nvPr/>
        </p:nvSpPr>
        <p:spPr>
          <a:xfrm>
            <a:off x="8490934" y="1352282"/>
            <a:ext cx="15520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/>
              <a:t>No limit</a:t>
            </a:r>
            <a:endParaRPr lang="zh-CN" altLang="en-US" sz="3200" dirty="0"/>
          </a:p>
        </p:txBody>
      </p:sp>
      <p:sp>
        <p:nvSpPr>
          <p:cNvPr id="29" name="文本框 28"/>
          <p:cNvSpPr txBox="1"/>
          <p:nvPr/>
        </p:nvSpPr>
        <p:spPr>
          <a:xfrm>
            <a:off x="389692" y="2457784"/>
            <a:ext cx="6711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2. On the sphere or cylinder </a:t>
            </a:r>
            <a:endParaRPr lang="zh-CN" altLang="en-US" sz="3200" dirty="0"/>
          </a:p>
        </p:txBody>
      </p:sp>
      <p:sp>
        <p:nvSpPr>
          <p:cNvPr id="30" name="文本框 29"/>
          <p:cNvSpPr txBox="1"/>
          <p:nvPr/>
        </p:nvSpPr>
        <p:spPr>
          <a:xfrm>
            <a:off x="6501983" y="2457783"/>
            <a:ext cx="62188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Equivalent to that on the plane</a:t>
            </a:r>
            <a:endParaRPr lang="zh-CN" altLang="en-US" sz="3200" dirty="0"/>
          </a:p>
        </p:txBody>
      </p:sp>
      <p:sp>
        <p:nvSpPr>
          <p:cNvPr id="31" name="文本框 30"/>
          <p:cNvSpPr txBox="1"/>
          <p:nvPr/>
        </p:nvSpPr>
        <p:spPr>
          <a:xfrm>
            <a:off x="389692" y="4672390"/>
            <a:ext cx="5714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4.Generalizations</a:t>
            </a:r>
            <a:endParaRPr lang="zh-CN" altLang="en-US" sz="3200" dirty="0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4"/>
          <a:srcRect l="5819" t="7589" r="2409" b="7609"/>
          <a:stretch/>
        </p:blipFill>
        <p:spPr>
          <a:xfrm>
            <a:off x="5247214" y="4668788"/>
            <a:ext cx="5429606" cy="1842480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456061" y="3563286"/>
            <a:ext cx="5030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3.On the torus</a:t>
            </a:r>
            <a:endParaRPr lang="zh-CN" altLang="en-US" sz="3200" dirty="0"/>
          </a:p>
        </p:txBody>
      </p:sp>
      <p:sp>
        <p:nvSpPr>
          <p:cNvPr id="35" name="文本框 34"/>
          <p:cNvSpPr txBox="1"/>
          <p:nvPr/>
        </p:nvSpPr>
        <p:spPr>
          <a:xfrm>
            <a:off x="8490934" y="3559120"/>
            <a:ext cx="1714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7 colors</a:t>
            </a:r>
            <a:endParaRPr lang="zh-CN" altLang="en-US" sz="3200" dirty="0"/>
          </a:p>
        </p:txBody>
      </p:sp>
      <p:sp>
        <p:nvSpPr>
          <p:cNvPr id="36" name="文本框 35"/>
          <p:cNvSpPr txBox="1"/>
          <p:nvPr/>
        </p:nvSpPr>
        <p:spPr>
          <a:xfrm>
            <a:off x="10851367" y="6141936"/>
            <a:ext cx="1241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g= genus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857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/>
      <p:bldP spid="29" grpId="0"/>
      <p:bldP spid="30" grpId="0"/>
      <p:bldP spid="31" grpId="0"/>
      <p:bldP spid="34" grpId="0"/>
      <p:bldP spid="35" grpId="0"/>
      <p:bldP spid="3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418915" y="148367"/>
            <a:ext cx="66156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Reference</a:t>
            </a:r>
            <a:endParaRPr lang="zh-CN" altLang="en-US" sz="66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47586"/>
          <a:stretch>
            <a:fillRect/>
          </a:stretch>
        </p:blipFill>
        <p:spPr>
          <a:xfrm>
            <a:off x="-1" y="0"/>
            <a:ext cx="5418916" cy="6858000"/>
          </a:xfrm>
          <a:custGeom>
            <a:avLst/>
            <a:gdLst>
              <a:gd name="connsiteX0" fmla="*/ 0 w 5418916"/>
              <a:gd name="connsiteY0" fmla="*/ 0 h 6858000"/>
              <a:gd name="connsiteX1" fmla="*/ 5418916 w 5418916"/>
              <a:gd name="connsiteY1" fmla="*/ 0 h 6858000"/>
              <a:gd name="connsiteX2" fmla="*/ 3236852 w 5418916"/>
              <a:gd name="connsiteY2" fmla="*/ 6858000 h 6858000"/>
              <a:gd name="connsiteX3" fmla="*/ 0 w 54189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8916" h="6858000">
                <a:moveTo>
                  <a:pt x="0" y="0"/>
                </a:moveTo>
                <a:lnTo>
                  <a:pt x="5418916" y="0"/>
                </a:lnTo>
                <a:lnTo>
                  <a:pt x="323685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5" name="等腰三角形 34"/>
          <p:cNvSpPr/>
          <p:nvPr/>
        </p:nvSpPr>
        <p:spPr>
          <a:xfrm>
            <a:off x="3156915" y="0"/>
            <a:ext cx="2262000" cy="6858000"/>
          </a:xfrm>
          <a:custGeom>
            <a:avLst/>
            <a:gdLst>
              <a:gd name="connsiteX0" fmla="*/ 0 w 607372"/>
              <a:gd name="connsiteY0" fmla="*/ 6858000 h 6858000"/>
              <a:gd name="connsiteX1" fmla="*/ 607372 w 607372"/>
              <a:gd name="connsiteY1" fmla="*/ 0 h 6858000"/>
              <a:gd name="connsiteX2" fmla="*/ 607372 w 607372"/>
              <a:gd name="connsiteY2" fmla="*/ 6858000 h 6858000"/>
              <a:gd name="connsiteX3" fmla="*/ 0 w 607372"/>
              <a:gd name="connsiteY3" fmla="*/ 6858000 h 6858000"/>
              <a:gd name="connsiteX0" fmla="*/ 0 w 2262000"/>
              <a:gd name="connsiteY0" fmla="*/ 6945086 h 6945086"/>
              <a:gd name="connsiteX1" fmla="*/ 2262000 w 2262000"/>
              <a:gd name="connsiteY1" fmla="*/ 0 h 6945086"/>
              <a:gd name="connsiteX2" fmla="*/ 607372 w 2262000"/>
              <a:gd name="connsiteY2" fmla="*/ 6945086 h 6945086"/>
              <a:gd name="connsiteX3" fmla="*/ 0 w 2262000"/>
              <a:gd name="connsiteY3" fmla="*/ 6945086 h 694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2000" h="6945086">
                <a:moveTo>
                  <a:pt x="0" y="6945086"/>
                </a:moveTo>
                <a:lnTo>
                  <a:pt x="2262000" y="0"/>
                </a:lnTo>
                <a:lnTo>
                  <a:pt x="607372" y="6945086"/>
                </a:lnTo>
                <a:lnTo>
                  <a:pt x="0" y="69450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091198" y="1881248"/>
            <a:ext cx="710080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 smtClean="0">
                <a:hlinkClick r:id="rId4"/>
              </a:rPr>
              <a:t>https</a:t>
            </a:r>
            <a:r>
              <a:rPr lang="en-US" altLang="zh-CN" dirty="0">
                <a:hlinkClick r:id="rId4"/>
              </a:rPr>
              <a:t>://</a:t>
            </a:r>
            <a:r>
              <a:rPr lang="en-US" altLang="zh-CN" dirty="0" smtClean="0">
                <a:hlinkClick r:id="rId4"/>
              </a:rPr>
              <a:t>en.wikipedia.org/wiki/Four_color_theorem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/>
              <a:t>2. </a:t>
            </a:r>
            <a:r>
              <a:rPr lang="en-US" altLang="zh-CN" dirty="0">
                <a:hlinkClick r:id="rId5"/>
              </a:rPr>
              <a:t>https://blogs.scientificamerican.com/observations/unscientific-unamerican-and-other-april-fools-jokes-in-sa-history</a:t>
            </a:r>
            <a:r>
              <a:rPr lang="en-US" altLang="zh-CN" dirty="0" smtClean="0">
                <a:hlinkClick r:id="rId5"/>
              </a:rPr>
              <a:t>/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/>
              <a:t>3. </a:t>
            </a:r>
            <a:r>
              <a:rPr lang="en-US" altLang="zh-CN" dirty="0">
                <a:hlinkClick r:id="rId6"/>
              </a:rPr>
              <a:t>http://</a:t>
            </a:r>
            <a:r>
              <a:rPr lang="en-US" altLang="zh-CN" dirty="0" smtClean="0">
                <a:hlinkClick r:id="rId6"/>
              </a:rPr>
              <a:t>mathforum.org/wagon/fall97/p840.html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4. </a:t>
            </a:r>
            <a:r>
              <a:rPr lang="en-US" altLang="zh-CN" dirty="0" smtClean="0">
                <a:hlinkClick r:id="rId7"/>
              </a:rPr>
              <a:t>https</a:t>
            </a:r>
            <a:r>
              <a:rPr lang="en-US" altLang="zh-CN" dirty="0">
                <a:hlinkClick r:id="rId7"/>
              </a:rPr>
              <a:t>://</a:t>
            </a:r>
            <a:r>
              <a:rPr lang="en-US" altLang="zh-CN" dirty="0" smtClean="0">
                <a:hlinkClick r:id="rId7"/>
              </a:rPr>
              <a:t>mathnexus.wwu.edu/archive/news/detail.asp?ID=19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5.</a:t>
            </a:r>
            <a:r>
              <a:rPr lang="en-US" altLang="zh-CN" dirty="0" smtClean="0">
                <a:hlinkClick r:id="rId8"/>
              </a:rPr>
              <a:t>https</a:t>
            </a:r>
            <a:r>
              <a:rPr lang="en-US" altLang="zh-CN" dirty="0">
                <a:hlinkClick r:id="rId8"/>
              </a:rPr>
              <a:t>://baike.baidu.com/item/%</a:t>
            </a:r>
            <a:r>
              <a:rPr lang="en-US" altLang="zh-CN" dirty="0" smtClean="0">
                <a:hlinkClick r:id="rId8"/>
              </a:rPr>
              <a:t>E9%A9%AC%E4%B8%81%C2%B7%E5%8A%A0%E5%BE%B7%E7%BA%B3/1501206?fr=aladdin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079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418915" y="3007477"/>
            <a:ext cx="661563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Thank You All!</a:t>
            </a:r>
            <a:endParaRPr lang="zh-CN" altLang="en-US" sz="66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47586"/>
          <a:stretch>
            <a:fillRect/>
          </a:stretch>
        </p:blipFill>
        <p:spPr>
          <a:xfrm>
            <a:off x="-1" y="0"/>
            <a:ext cx="5418916" cy="6858000"/>
          </a:xfrm>
          <a:custGeom>
            <a:avLst/>
            <a:gdLst>
              <a:gd name="connsiteX0" fmla="*/ 0 w 5418916"/>
              <a:gd name="connsiteY0" fmla="*/ 0 h 6858000"/>
              <a:gd name="connsiteX1" fmla="*/ 5418916 w 5418916"/>
              <a:gd name="connsiteY1" fmla="*/ 0 h 6858000"/>
              <a:gd name="connsiteX2" fmla="*/ 3236852 w 5418916"/>
              <a:gd name="connsiteY2" fmla="*/ 6858000 h 6858000"/>
              <a:gd name="connsiteX3" fmla="*/ 0 w 54189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8916" h="6858000">
                <a:moveTo>
                  <a:pt x="0" y="0"/>
                </a:moveTo>
                <a:lnTo>
                  <a:pt x="5418916" y="0"/>
                </a:lnTo>
                <a:lnTo>
                  <a:pt x="323685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5" name="等腰三角形 34"/>
          <p:cNvSpPr/>
          <p:nvPr/>
        </p:nvSpPr>
        <p:spPr>
          <a:xfrm>
            <a:off x="3156915" y="0"/>
            <a:ext cx="2262000" cy="6858000"/>
          </a:xfrm>
          <a:custGeom>
            <a:avLst/>
            <a:gdLst>
              <a:gd name="connsiteX0" fmla="*/ 0 w 607372"/>
              <a:gd name="connsiteY0" fmla="*/ 6858000 h 6858000"/>
              <a:gd name="connsiteX1" fmla="*/ 607372 w 607372"/>
              <a:gd name="connsiteY1" fmla="*/ 0 h 6858000"/>
              <a:gd name="connsiteX2" fmla="*/ 607372 w 607372"/>
              <a:gd name="connsiteY2" fmla="*/ 6858000 h 6858000"/>
              <a:gd name="connsiteX3" fmla="*/ 0 w 607372"/>
              <a:gd name="connsiteY3" fmla="*/ 6858000 h 6858000"/>
              <a:gd name="connsiteX0" fmla="*/ 0 w 2262000"/>
              <a:gd name="connsiteY0" fmla="*/ 6945086 h 6945086"/>
              <a:gd name="connsiteX1" fmla="*/ 2262000 w 2262000"/>
              <a:gd name="connsiteY1" fmla="*/ 0 h 6945086"/>
              <a:gd name="connsiteX2" fmla="*/ 607372 w 2262000"/>
              <a:gd name="connsiteY2" fmla="*/ 6945086 h 6945086"/>
              <a:gd name="connsiteX3" fmla="*/ 0 w 2262000"/>
              <a:gd name="connsiteY3" fmla="*/ 6945086 h 694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2000" h="6945086">
                <a:moveTo>
                  <a:pt x="0" y="6945086"/>
                </a:moveTo>
                <a:lnTo>
                  <a:pt x="2262000" y="0"/>
                </a:lnTo>
                <a:lnTo>
                  <a:pt x="607372" y="6945086"/>
                </a:lnTo>
                <a:lnTo>
                  <a:pt x="0" y="69450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362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51" t="7496" r="13016" b="6802"/>
          <a:stretch/>
        </p:blipFill>
        <p:spPr>
          <a:xfrm>
            <a:off x="2566088" y="48385"/>
            <a:ext cx="6594635" cy="6858000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-123244" y="0"/>
            <a:ext cx="12315244" cy="6906385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90283" y="1855207"/>
            <a:ext cx="1277954" cy="1277954"/>
            <a:chOff x="1131485" y="2234042"/>
            <a:chExt cx="1607262" cy="1607262"/>
          </a:xfrm>
        </p:grpSpPr>
        <p:sp>
          <p:nvSpPr>
            <p:cNvPr id="5" name="椭圆 4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1050784" y="3246553"/>
            <a:ext cx="1428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01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153630" y="1855207"/>
            <a:ext cx="1277954" cy="1277954"/>
            <a:chOff x="3209823" y="2234042"/>
            <a:chExt cx="1607262" cy="1607262"/>
          </a:xfrm>
        </p:grpSpPr>
        <p:sp>
          <p:nvSpPr>
            <p:cNvPr id="10" name="椭圆 9"/>
            <p:cNvSpPr/>
            <p:nvPr/>
          </p:nvSpPr>
          <p:spPr>
            <a:xfrm>
              <a:off x="3209823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319358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KSO_Shape"/>
            <p:cNvSpPr>
              <a:spLocks/>
            </p:cNvSpPr>
            <p:nvPr/>
          </p:nvSpPr>
          <p:spPr bwMode="auto">
            <a:xfrm>
              <a:off x="3550556" y="2597149"/>
              <a:ext cx="925796" cy="881048"/>
            </a:xfrm>
            <a:custGeom>
              <a:avLst/>
              <a:gdLst>
                <a:gd name="T0" fmla="*/ 2147483646 w 5871"/>
                <a:gd name="T1" fmla="*/ 2147483646 h 5585"/>
                <a:gd name="T2" fmla="*/ 2147483646 w 5871"/>
                <a:gd name="T3" fmla="*/ 2147483646 h 5585"/>
                <a:gd name="T4" fmla="*/ 2147483646 w 5871"/>
                <a:gd name="T5" fmla="*/ 2147483646 h 5585"/>
                <a:gd name="T6" fmla="*/ 2147483646 w 5871"/>
                <a:gd name="T7" fmla="*/ 2147483646 h 5585"/>
                <a:gd name="T8" fmla="*/ 2147483646 w 5871"/>
                <a:gd name="T9" fmla="*/ 2147483646 h 5585"/>
                <a:gd name="T10" fmla="*/ 2147483646 w 5871"/>
                <a:gd name="T11" fmla="*/ 2147483646 h 5585"/>
                <a:gd name="T12" fmla="*/ 2147483646 w 5871"/>
                <a:gd name="T13" fmla="*/ 2147483646 h 5585"/>
                <a:gd name="T14" fmla="*/ 2147483646 w 5871"/>
                <a:gd name="T15" fmla="*/ 2147483646 h 5585"/>
                <a:gd name="T16" fmla="*/ 2147483646 w 5871"/>
                <a:gd name="T17" fmla="*/ 2147483646 h 5585"/>
                <a:gd name="T18" fmla="*/ 2147483646 w 5871"/>
                <a:gd name="T19" fmla="*/ 2147483646 h 5585"/>
                <a:gd name="T20" fmla="*/ 2147483646 w 5871"/>
                <a:gd name="T21" fmla="*/ 2147483646 h 5585"/>
                <a:gd name="T22" fmla="*/ 2147483646 w 5871"/>
                <a:gd name="T23" fmla="*/ 2147483646 h 5585"/>
                <a:gd name="T24" fmla="*/ 2147483646 w 5871"/>
                <a:gd name="T25" fmla="*/ 2147483646 h 5585"/>
                <a:gd name="T26" fmla="*/ 2147483646 w 5871"/>
                <a:gd name="T27" fmla="*/ 2147483646 h 5585"/>
                <a:gd name="T28" fmla="*/ 2147483646 w 5871"/>
                <a:gd name="T29" fmla="*/ 2147483646 h 5585"/>
                <a:gd name="T30" fmla="*/ 2147483646 w 5871"/>
                <a:gd name="T31" fmla="*/ 2147483646 h 5585"/>
                <a:gd name="T32" fmla="*/ 2147483646 w 5871"/>
                <a:gd name="T33" fmla="*/ 2147483646 h 5585"/>
                <a:gd name="T34" fmla="*/ 2147483646 w 5871"/>
                <a:gd name="T35" fmla="*/ 2147483646 h 5585"/>
                <a:gd name="T36" fmla="*/ 2147483646 w 5871"/>
                <a:gd name="T37" fmla="*/ 2147483646 h 5585"/>
                <a:gd name="T38" fmla="*/ 2147483646 w 5871"/>
                <a:gd name="T39" fmla="*/ 2147483646 h 5585"/>
                <a:gd name="T40" fmla="*/ 2147483646 w 5871"/>
                <a:gd name="T41" fmla="*/ 2147483646 h 5585"/>
                <a:gd name="T42" fmla="*/ 2147483646 w 5871"/>
                <a:gd name="T43" fmla="*/ 2147483646 h 5585"/>
                <a:gd name="T44" fmla="*/ 2147483646 w 5871"/>
                <a:gd name="T45" fmla="*/ 2147483646 h 5585"/>
                <a:gd name="T46" fmla="*/ 2147483646 w 5871"/>
                <a:gd name="T47" fmla="*/ 2147483646 h 5585"/>
                <a:gd name="T48" fmla="*/ 2147483646 w 5871"/>
                <a:gd name="T49" fmla="*/ 2147483646 h 5585"/>
                <a:gd name="T50" fmla="*/ 2147483646 w 5871"/>
                <a:gd name="T51" fmla="*/ 2147483646 h 5585"/>
                <a:gd name="T52" fmla="*/ 2147483646 w 5871"/>
                <a:gd name="T53" fmla="*/ 2147483646 h 5585"/>
                <a:gd name="T54" fmla="*/ 2147483646 w 5871"/>
                <a:gd name="T55" fmla="*/ 2147483646 h 5585"/>
                <a:gd name="T56" fmla="*/ 2147483646 w 5871"/>
                <a:gd name="T57" fmla="*/ 2147483646 h 5585"/>
                <a:gd name="T58" fmla="*/ 2147483646 w 5871"/>
                <a:gd name="T59" fmla="*/ 2147483646 h 5585"/>
                <a:gd name="T60" fmla="*/ 2147483646 w 5871"/>
                <a:gd name="T61" fmla="*/ 2147483646 h 5585"/>
                <a:gd name="T62" fmla="*/ 2147483646 w 5871"/>
                <a:gd name="T63" fmla="*/ 2147483646 h 5585"/>
                <a:gd name="T64" fmla="*/ 2147483646 w 5871"/>
                <a:gd name="T65" fmla="*/ 2147483646 h 5585"/>
                <a:gd name="T66" fmla="*/ 2147483646 w 5871"/>
                <a:gd name="T67" fmla="*/ 2147483646 h 5585"/>
                <a:gd name="T68" fmla="*/ 2147483646 w 5871"/>
                <a:gd name="T69" fmla="*/ 2147483646 h 5585"/>
                <a:gd name="T70" fmla="*/ 2147483646 w 5871"/>
                <a:gd name="T71" fmla="*/ 2147483646 h 5585"/>
                <a:gd name="T72" fmla="*/ 2147483646 w 5871"/>
                <a:gd name="T73" fmla="*/ 2147483646 h 5585"/>
                <a:gd name="T74" fmla="*/ 2147483646 w 5871"/>
                <a:gd name="T75" fmla="*/ 2147483646 h 5585"/>
                <a:gd name="T76" fmla="*/ 2147483646 w 5871"/>
                <a:gd name="T77" fmla="*/ 2147483646 h 5585"/>
                <a:gd name="T78" fmla="*/ 2147483646 w 5871"/>
                <a:gd name="T79" fmla="*/ 2147483646 h 5585"/>
                <a:gd name="T80" fmla="*/ 2147483646 w 5871"/>
                <a:gd name="T81" fmla="*/ 2147483646 h 5585"/>
                <a:gd name="T82" fmla="*/ 2147483646 w 5871"/>
                <a:gd name="T83" fmla="*/ 2147483646 h 5585"/>
                <a:gd name="T84" fmla="*/ 2147483646 w 5871"/>
                <a:gd name="T85" fmla="*/ 2147483646 h 5585"/>
                <a:gd name="T86" fmla="*/ 2147483646 w 5871"/>
                <a:gd name="T87" fmla="*/ 2147483646 h 5585"/>
                <a:gd name="T88" fmla="*/ 2147483646 w 5871"/>
                <a:gd name="T89" fmla="*/ 2147483646 h 5585"/>
                <a:gd name="T90" fmla="*/ 2147483646 w 5871"/>
                <a:gd name="T91" fmla="*/ 2147483646 h 5585"/>
                <a:gd name="T92" fmla="*/ 2147483646 w 5871"/>
                <a:gd name="T93" fmla="*/ 2147483646 h 5585"/>
                <a:gd name="T94" fmla="*/ 2147483646 w 5871"/>
                <a:gd name="T95" fmla="*/ 2147483646 h 5585"/>
                <a:gd name="T96" fmla="*/ 2147483646 w 5871"/>
                <a:gd name="T97" fmla="*/ 2147483646 h 5585"/>
                <a:gd name="T98" fmla="*/ 2147483646 w 5871"/>
                <a:gd name="T99" fmla="*/ 2147483646 h 5585"/>
                <a:gd name="T100" fmla="*/ 2147483646 w 5871"/>
                <a:gd name="T101" fmla="*/ 2147483646 h 5585"/>
                <a:gd name="T102" fmla="*/ 2147483646 w 5871"/>
                <a:gd name="T103" fmla="*/ 2147483646 h 5585"/>
                <a:gd name="T104" fmla="*/ 0 w 5871"/>
                <a:gd name="T105" fmla="*/ 2147483646 h 5585"/>
                <a:gd name="T106" fmla="*/ 2147483646 w 5871"/>
                <a:gd name="T107" fmla="*/ 0 h 5585"/>
                <a:gd name="T108" fmla="*/ 2147483646 w 5871"/>
                <a:gd name="T109" fmla="*/ 2147483646 h 5585"/>
                <a:gd name="T110" fmla="*/ 2147483646 w 5871"/>
                <a:gd name="T111" fmla="*/ 2147483646 h 5585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5871" h="5585">
                  <a:moveTo>
                    <a:pt x="774" y="374"/>
                  </a:moveTo>
                  <a:lnTo>
                    <a:pt x="774" y="1910"/>
                  </a:lnTo>
                  <a:lnTo>
                    <a:pt x="5107" y="1910"/>
                  </a:lnTo>
                  <a:lnTo>
                    <a:pt x="5107" y="374"/>
                  </a:lnTo>
                  <a:lnTo>
                    <a:pt x="774" y="374"/>
                  </a:lnTo>
                  <a:close/>
                  <a:moveTo>
                    <a:pt x="1597" y="3265"/>
                  </a:moveTo>
                  <a:lnTo>
                    <a:pt x="1597" y="3265"/>
                  </a:lnTo>
                  <a:lnTo>
                    <a:pt x="1591" y="3265"/>
                  </a:lnTo>
                  <a:lnTo>
                    <a:pt x="1587" y="3265"/>
                  </a:lnTo>
                  <a:lnTo>
                    <a:pt x="1586" y="3265"/>
                  </a:lnTo>
                  <a:lnTo>
                    <a:pt x="1581" y="3265"/>
                  </a:lnTo>
                  <a:lnTo>
                    <a:pt x="1576" y="3265"/>
                  </a:lnTo>
                  <a:lnTo>
                    <a:pt x="1571" y="3265"/>
                  </a:lnTo>
                  <a:lnTo>
                    <a:pt x="1570" y="3265"/>
                  </a:lnTo>
                  <a:lnTo>
                    <a:pt x="1566" y="3265"/>
                  </a:lnTo>
                  <a:lnTo>
                    <a:pt x="1560" y="3265"/>
                  </a:lnTo>
                  <a:lnTo>
                    <a:pt x="1555" y="3265"/>
                  </a:lnTo>
                  <a:lnTo>
                    <a:pt x="1550" y="3265"/>
                  </a:lnTo>
                  <a:lnTo>
                    <a:pt x="1545" y="3265"/>
                  </a:lnTo>
                  <a:lnTo>
                    <a:pt x="1540" y="3265"/>
                  </a:lnTo>
                  <a:lnTo>
                    <a:pt x="1539" y="3265"/>
                  </a:lnTo>
                  <a:lnTo>
                    <a:pt x="1535" y="3265"/>
                  </a:lnTo>
                  <a:lnTo>
                    <a:pt x="1529" y="3265"/>
                  </a:lnTo>
                  <a:lnTo>
                    <a:pt x="1525" y="3265"/>
                  </a:lnTo>
                  <a:lnTo>
                    <a:pt x="1524" y="3265"/>
                  </a:lnTo>
                  <a:lnTo>
                    <a:pt x="1519" y="3265"/>
                  </a:lnTo>
                  <a:lnTo>
                    <a:pt x="1514" y="3265"/>
                  </a:lnTo>
                  <a:lnTo>
                    <a:pt x="1509" y="3265"/>
                  </a:lnTo>
                  <a:lnTo>
                    <a:pt x="1508" y="3265"/>
                  </a:lnTo>
                  <a:lnTo>
                    <a:pt x="1504" y="3265"/>
                  </a:lnTo>
                  <a:lnTo>
                    <a:pt x="1498" y="3265"/>
                  </a:lnTo>
                  <a:lnTo>
                    <a:pt x="1494" y="3265"/>
                  </a:lnTo>
                  <a:lnTo>
                    <a:pt x="1493" y="3265"/>
                  </a:lnTo>
                  <a:lnTo>
                    <a:pt x="1488" y="3265"/>
                  </a:lnTo>
                  <a:lnTo>
                    <a:pt x="1483" y="3265"/>
                  </a:lnTo>
                  <a:lnTo>
                    <a:pt x="1478" y="3265"/>
                  </a:lnTo>
                  <a:lnTo>
                    <a:pt x="1477" y="3265"/>
                  </a:lnTo>
                  <a:lnTo>
                    <a:pt x="1473" y="3265"/>
                  </a:lnTo>
                  <a:lnTo>
                    <a:pt x="1467" y="3265"/>
                  </a:lnTo>
                  <a:lnTo>
                    <a:pt x="1463" y="3265"/>
                  </a:lnTo>
                  <a:lnTo>
                    <a:pt x="1462" y="3265"/>
                  </a:lnTo>
                  <a:lnTo>
                    <a:pt x="1457" y="3265"/>
                  </a:lnTo>
                  <a:lnTo>
                    <a:pt x="1452" y="3265"/>
                  </a:lnTo>
                  <a:lnTo>
                    <a:pt x="1446" y="3265"/>
                  </a:lnTo>
                  <a:lnTo>
                    <a:pt x="1442" y="3265"/>
                  </a:lnTo>
                  <a:lnTo>
                    <a:pt x="1266" y="3265"/>
                  </a:lnTo>
                  <a:lnTo>
                    <a:pt x="1345" y="3830"/>
                  </a:lnTo>
                  <a:lnTo>
                    <a:pt x="1294" y="3911"/>
                  </a:lnTo>
                  <a:lnTo>
                    <a:pt x="1345" y="3977"/>
                  </a:lnTo>
                  <a:lnTo>
                    <a:pt x="1117" y="4116"/>
                  </a:lnTo>
                  <a:lnTo>
                    <a:pt x="1112" y="4144"/>
                  </a:lnTo>
                  <a:lnTo>
                    <a:pt x="1106" y="4173"/>
                  </a:lnTo>
                  <a:lnTo>
                    <a:pt x="1103" y="4201"/>
                  </a:lnTo>
                  <a:lnTo>
                    <a:pt x="1099" y="4228"/>
                  </a:lnTo>
                  <a:lnTo>
                    <a:pt x="1097" y="4255"/>
                  </a:lnTo>
                  <a:lnTo>
                    <a:pt x="1096" y="4281"/>
                  </a:lnTo>
                  <a:lnTo>
                    <a:pt x="1096" y="4308"/>
                  </a:lnTo>
                  <a:lnTo>
                    <a:pt x="1096" y="4333"/>
                  </a:lnTo>
                  <a:lnTo>
                    <a:pt x="1097" y="4359"/>
                  </a:lnTo>
                  <a:lnTo>
                    <a:pt x="1098" y="4383"/>
                  </a:lnTo>
                  <a:lnTo>
                    <a:pt x="1100" y="4407"/>
                  </a:lnTo>
                  <a:lnTo>
                    <a:pt x="1104" y="4432"/>
                  </a:lnTo>
                  <a:lnTo>
                    <a:pt x="1112" y="4478"/>
                  </a:lnTo>
                  <a:lnTo>
                    <a:pt x="1121" y="4523"/>
                  </a:lnTo>
                  <a:lnTo>
                    <a:pt x="1133" y="4568"/>
                  </a:lnTo>
                  <a:lnTo>
                    <a:pt x="1147" y="4611"/>
                  </a:lnTo>
                  <a:lnTo>
                    <a:pt x="1162" y="4653"/>
                  </a:lnTo>
                  <a:lnTo>
                    <a:pt x="1179" y="4694"/>
                  </a:lnTo>
                  <a:lnTo>
                    <a:pt x="1198" y="4733"/>
                  </a:lnTo>
                  <a:lnTo>
                    <a:pt x="1218" y="4772"/>
                  </a:lnTo>
                  <a:lnTo>
                    <a:pt x="1238" y="4812"/>
                  </a:lnTo>
                  <a:lnTo>
                    <a:pt x="1259" y="4849"/>
                  </a:lnTo>
                  <a:lnTo>
                    <a:pt x="774" y="4849"/>
                  </a:lnTo>
                  <a:lnTo>
                    <a:pt x="774" y="2135"/>
                  </a:lnTo>
                  <a:lnTo>
                    <a:pt x="2185" y="2135"/>
                  </a:lnTo>
                  <a:lnTo>
                    <a:pt x="2185" y="4849"/>
                  </a:lnTo>
                  <a:lnTo>
                    <a:pt x="1780" y="4849"/>
                  </a:lnTo>
                  <a:lnTo>
                    <a:pt x="1801" y="4812"/>
                  </a:lnTo>
                  <a:lnTo>
                    <a:pt x="1821" y="4772"/>
                  </a:lnTo>
                  <a:lnTo>
                    <a:pt x="1841" y="4733"/>
                  </a:lnTo>
                  <a:lnTo>
                    <a:pt x="1859" y="4694"/>
                  </a:lnTo>
                  <a:lnTo>
                    <a:pt x="1876" y="4653"/>
                  </a:lnTo>
                  <a:lnTo>
                    <a:pt x="1892" y="4611"/>
                  </a:lnTo>
                  <a:lnTo>
                    <a:pt x="1905" y="4568"/>
                  </a:lnTo>
                  <a:lnTo>
                    <a:pt x="1917" y="4523"/>
                  </a:lnTo>
                  <a:lnTo>
                    <a:pt x="1927" y="4478"/>
                  </a:lnTo>
                  <a:lnTo>
                    <a:pt x="1935" y="4432"/>
                  </a:lnTo>
                  <a:lnTo>
                    <a:pt x="1938" y="4407"/>
                  </a:lnTo>
                  <a:lnTo>
                    <a:pt x="1941" y="4383"/>
                  </a:lnTo>
                  <a:lnTo>
                    <a:pt x="1942" y="4359"/>
                  </a:lnTo>
                  <a:lnTo>
                    <a:pt x="1943" y="4333"/>
                  </a:lnTo>
                  <a:lnTo>
                    <a:pt x="1943" y="4308"/>
                  </a:lnTo>
                  <a:lnTo>
                    <a:pt x="1942" y="4281"/>
                  </a:lnTo>
                  <a:lnTo>
                    <a:pt x="1941" y="4255"/>
                  </a:lnTo>
                  <a:lnTo>
                    <a:pt x="1938" y="4228"/>
                  </a:lnTo>
                  <a:lnTo>
                    <a:pt x="1936" y="4201"/>
                  </a:lnTo>
                  <a:lnTo>
                    <a:pt x="1932" y="4173"/>
                  </a:lnTo>
                  <a:lnTo>
                    <a:pt x="1927" y="4144"/>
                  </a:lnTo>
                  <a:lnTo>
                    <a:pt x="1922" y="4116"/>
                  </a:lnTo>
                  <a:lnTo>
                    <a:pt x="1694" y="3977"/>
                  </a:lnTo>
                  <a:lnTo>
                    <a:pt x="1745" y="3911"/>
                  </a:lnTo>
                  <a:lnTo>
                    <a:pt x="1694" y="3830"/>
                  </a:lnTo>
                  <a:lnTo>
                    <a:pt x="1771" y="3265"/>
                  </a:lnTo>
                  <a:lnTo>
                    <a:pt x="1597" y="3265"/>
                  </a:lnTo>
                  <a:close/>
                  <a:moveTo>
                    <a:pt x="4819" y="863"/>
                  </a:moveTo>
                  <a:lnTo>
                    <a:pt x="4819" y="1057"/>
                  </a:lnTo>
                  <a:lnTo>
                    <a:pt x="3585" y="1057"/>
                  </a:lnTo>
                  <a:lnTo>
                    <a:pt x="3585" y="863"/>
                  </a:lnTo>
                  <a:lnTo>
                    <a:pt x="4819" y="863"/>
                  </a:lnTo>
                  <a:close/>
                  <a:moveTo>
                    <a:pt x="5002" y="1108"/>
                  </a:moveTo>
                  <a:lnTo>
                    <a:pt x="5002" y="1379"/>
                  </a:lnTo>
                  <a:lnTo>
                    <a:pt x="3769" y="1379"/>
                  </a:lnTo>
                  <a:lnTo>
                    <a:pt x="3769" y="1108"/>
                  </a:lnTo>
                  <a:lnTo>
                    <a:pt x="5002" y="1108"/>
                  </a:lnTo>
                  <a:close/>
                  <a:moveTo>
                    <a:pt x="4891" y="1429"/>
                  </a:moveTo>
                  <a:lnTo>
                    <a:pt x="4891" y="1623"/>
                  </a:lnTo>
                  <a:lnTo>
                    <a:pt x="3657" y="1623"/>
                  </a:lnTo>
                  <a:lnTo>
                    <a:pt x="3657" y="1429"/>
                  </a:lnTo>
                  <a:lnTo>
                    <a:pt x="4891" y="1429"/>
                  </a:lnTo>
                  <a:close/>
                  <a:moveTo>
                    <a:pt x="4977" y="1659"/>
                  </a:moveTo>
                  <a:lnTo>
                    <a:pt x="4977" y="1853"/>
                  </a:lnTo>
                  <a:lnTo>
                    <a:pt x="3743" y="1853"/>
                  </a:lnTo>
                  <a:lnTo>
                    <a:pt x="3743" y="1659"/>
                  </a:lnTo>
                  <a:lnTo>
                    <a:pt x="4977" y="1659"/>
                  </a:lnTo>
                  <a:close/>
                  <a:moveTo>
                    <a:pt x="1643" y="596"/>
                  </a:moveTo>
                  <a:lnTo>
                    <a:pt x="1833" y="561"/>
                  </a:lnTo>
                  <a:lnTo>
                    <a:pt x="2061" y="1773"/>
                  </a:lnTo>
                  <a:lnTo>
                    <a:pt x="1871" y="1809"/>
                  </a:lnTo>
                  <a:lnTo>
                    <a:pt x="1643" y="596"/>
                  </a:lnTo>
                  <a:close/>
                  <a:moveTo>
                    <a:pt x="1388" y="596"/>
                  </a:moveTo>
                  <a:lnTo>
                    <a:pt x="1579" y="561"/>
                  </a:lnTo>
                  <a:lnTo>
                    <a:pt x="1807" y="1773"/>
                  </a:lnTo>
                  <a:lnTo>
                    <a:pt x="1616" y="1809"/>
                  </a:lnTo>
                  <a:lnTo>
                    <a:pt x="1388" y="596"/>
                  </a:lnTo>
                  <a:close/>
                  <a:moveTo>
                    <a:pt x="1134" y="596"/>
                  </a:moveTo>
                  <a:lnTo>
                    <a:pt x="1324" y="561"/>
                  </a:lnTo>
                  <a:lnTo>
                    <a:pt x="1551" y="1773"/>
                  </a:lnTo>
                  <a:lnTo>
                    <a:pt x="1361" y="1809"/>
                  </a:lnTo>
                  <a:lnTo>
                    <a:pt x="1134" y="596"/>
                  </a:lnTo>
                  <a:close/>
                  <a:moveTo>
                    <a:pt x="884" y="568"/>
                  </a:moveTo>
                  <a:lnTo>
                    <a:pt x="1077" y="568"/>
                  </a:lnTo>
                  <a:lnTo>
                    <a:pt x="1077" y="1802"/>
                  </a:lnTo>
                  <a:lnTo>
                    <a:pt x="884" y="1802"/>
                  </a:lnTo>
                  <a:lnTo>
                    <a:pt x="884" y="568"/>
                  </a:lnTo>
                  <a:close/>
                  <a:moveTo>
                    <a:pt x="3540" y="2418"/>
                  </a:moveTo>
                  <a:lnTo>
                    <a:pt x="3807" y="2354"/>
                  </a:lnTo>
                  <a:lnTo>
                    <a:pt x="4033" y="3306"/>
                  </a:lnTo>
                  <a:lnTo>
                    <a:pt x="3765" y="3369"/>
                  </a:lnTo>
                  <a:lnTo>
                    <a:pt x="3540" y="2418"/>
                  </a:lnTo>
                  <a:close/>
                  <a:moveTo>
                    <a:pt x="3622" y="2531"/>
                  </a:moveTo>
                  <a:lnTo>
                    <a:pt x="3639" y="2606"/>
                  </a:lnTo>
                  <a:lnTo>
                    <a:pt x="3791" y="2570"/>
                  </a:lnTo>
                  <a:lnTo>
                    <a:pt x="3773" y="2496"/>
                  </a:lnTo>
                  <a:lnTo>
                    <a:pt x="3622" y="2531"/>
                  </a:lnTo>
                  <a:close/>
                  <a:moveTo>
                    <a:pt x="3739" y="3028"/>
                  </a:moveTo>
                  <a:lnTo>
                    <a:pt x="3776" y="3184"/>
                  </a:lnTo>
                  <a:lnTo>
                    <a:pt x="3928" y="3148"/>
                  </a:lnTo>
                  <a:lnTo>
                    <a:pt x="3890" y="2991"/>
                  </a:lnTo>
                  <a:lnTo>
                    <a:pt x="3739" y="3028"/>
                  </a:lnTo>
                  <a:close/>
                  <a:moveTo>
                    <a:pt x="3193" y="2418"/>
                  </a:moveTo>
                  <a:lnTo>
                    <a:pt x="3418" y="3369"/>
                  </a:lnTo>
                  <a:lnTo>
                    <a:pt x="3687" y="3306"/>
                  </a:lnTo>
                  <a:lnTo>
                    <a:pt x="3461" y="2354"/>
                  </a:lnTo>
                  <a:lnTo>
                    <a:pt x="3193" y="2418"/>
                  </a:lnTo>
                  <a:close/>
                  <a:moveTo>
                    <a:pt x="3276" y="2531"/>
                  </a:moveTo>
                  <a:lnTo>
                    <a:pt x="3426" y="2496"/>
                  </a:lnTo>
                  <a:lnTo>
                    <a:pt x="3444" y="2570"/>
                  </a:lnTo>
                  <a:lnTo>
                    <a:pt x="3292" y="2606"/>
                  </a:lnTo>
                  <a:lnTo>
                    <a:pt x="3276" y="2531"/>
                  </a:lnTo>
                  <a:close/>
                  <a:moveTo>
                    <a:pt x="3393" y="3028"/>
                  </a:moveTo>
                  <a:lnTo>
                    <a:pt x="3429" y="3184"/>
                  </a:lnTo>
                  <a:lnTo>
                    <a:pt x="3581" y="3148"/>
                  </a:lnTo>
                  <a:lnTo>
                    <a:pt x="3544" y="2991"/>
                  </a:lnTo>
                  <a:lnTo>
                    <a:pt x="3393" y="3028"/>
                  </a:lnTo>
                  <a:close/>
                  <a:moveTo>
                    <a:pt x="2841" y="2418"/>
                  </a:moveTo>
                  <a:lnTo>
                    <a:pt x="3109" y="2354"/>
                  </a:lnTo>
                  <a:lnTo>
                    <a:pt x="3335" y="3306"/>
                  </a:lnTo>
                  <a:lnTo>
                    <a:pt x="3067" y="3369"/>
                  </a:lnTo>
                  <a:lnTo>
                    <a:pt x="2841" y="2418"/>
                  </a:lnTo>
                  <a:close/>
                  <a:moveTo>
                    <a:pt x="2923" y="2531"/>
                  </a:moveTo>
                  <a:lnTo>
                    <a:pt x="2941" y="2606"/>
                  </a:lnTo>
                  <a:lnTo>
                    <a:pt x="3092" y="2570"/>
                  </a:lnTo>
                  <a:lnTo>
                    <a:pt x="3075" y="2496"/>
                  </a:lnTo>
                  <a:lnTo>
                    <a:pt x="2923" y="2531"/>
                  </a:lnTo>
                  <a:close/>
                  <a:moveTo>
                    <a:pt x="3041" y="3028"/>
                  </a:moveTo>
                  <a:lnTo>
                    <a:pt x="3192" y="2991"/>
                  </a:lnTo>
                  <a:lnTo>
                    <a:pt x="3229" y="3148"/>
                  </a:lnTo>
                  <a:lnTo>
                    <a:pt x="3078" y="3184"/>
                  </a:lnTo>
                  <a:lnTo>
                    <a:pt x="3041" y="3028"/>
                  </a:lnTo>
                  <a:close/>
                  <a:moveTo>
                    <a:pt x="2553" y="2372"/>
                  </a:moveTo>
                  <a:lnTo>
                    <a:pt x="2828" y="2372"/>
                  </a:lnTo>
                  <a:lnTo>
                    <a:pt x="2828" y="3352"/>
                  </a:lnTo>
                  <a:lnTo>
                    <a:pt x="2553" y="3352"/>
                  </a:lnTo>
                  <a:lnTo>
                    <a:pt x="2553" y="2372"/>
                  </a:lnTo>
                  <a:close/>
                  <a:moveTo>
                    <a:pt x="2606" y="2503"/>
                  </a:moveTo>
                  <a:lnTo>
                    <a:pt x="2606" y="2579"/>
                  </a:lnTo>
                  <a:lnTo>
                    <a:pt x="2762" y="2579"/>
                  </a:lnTo>
                  <a:lnTo>
                    <a:pt x="2762" y="2503"/>
                  </a:lnTo>
                  <a:lnTo>
                    <a:pt x="2606" y="2503"/>
                  </a:lnTo>
                  <a:close/>
                  <a:moveTo>
                    <a:pt x="2606" y="3012"/>
                  </a:moveTo>
                  <a:lnTo>
                    <a:pt x="2606" y="3173"/>
                  </a:lnTo>
                  <a:lnTo>
                    <a:pt x="2762" y="3173"/>
                  </a:lnTo>
                  <a:lnTo>
                    <a:pt x="2762" y="3012"/>
                  </a:lnTo>
                  <a:lnTo>
                    <a:pt x="2606" y="3012"/>
                  </a:lnTo>
                  <a:close/>
                  <a:moveTo>
                    <a:pt x="5555" y="151"/>
                  </a:moveTo>
                  <a:lnTo>
                    <a:pt x="5555" y="374"/>
                  </a:lnTo>
                  <a:lnTo>
                    <a:pt x="5555" y="4849"/>
                  </a:lnTo>
                  <a:lnTo>
                    <a:pt x="5871" y="4849"/>
                  </a:lnTo>
                  <a:lnTo>
                    <a:pt x="5871" y="5585"/>
                  </a:lnTo>
                  <a:lnTo>
                    <a:pt x="0" y="5585"/>
                  </a:lnTo>
                  <a:lnTo>
                    <a:pt x="0" y="4849"/>
                  </a:lnTo>
                  <a:lnTo>
                    <a:pt x="326" y="4849"/>
                  </a:lnTo>
                  <a:lnTo>
                    <a:pt x="326" y="374"/>
                  </a:lnTo>
                  <a:lnTo>
                    <a:pt x="326" y="151"/>
                  </a:lnTo>
                  <a:lnTo>
                    <a:pt x="326" y="0"/>
                  </a:lnTo>
                  <a:lnTo>
                    <a:pt x="5555" y="0"/>
                  </a:lnTo>
                  <a:lnTo>
                    <a:pt x="5555" y="151"/>
                  </a:lnTo>
                  <a:close/>
                  <a:moveTo>
                    <a:pt x="2409" y="2135"/>
                  </a:moveTo>
                  <a:lnTo>
                    <a:pt x="2409" y="3385"/>
                  </a:lnTo>
                  <a:lnTo>
                    <a:pt x="5107" y="3385"/>
                  </a:lnTo>
                  <a:lnTo>
                    <a:pt x="5107" y="2135"/>
                  </a:lnTo>
                  <a:lnTo>
                    <a:pt x="2409" y="2135"/>
                  </a:lnTo>
                  <a:close/>
                  <a:moveTo>
                    <a:pt x="2409" y="3609"/>
                  </a:moveTo>
                  <a:lnTo>
                    <a:pt x="2409" y="4849"/>
                  </a:lnTo>
                  <a:lnTo>
                    <a:pt x="5107" y="4849"/>
                  </a:lnTo>
                  <a:lnTo>
                    <a:pt x="5107" y="3609"/>
                  </a:lnTo>
                  <a:lnTo>
                    <a:pt x="2409" y="36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894160" y="1855207"/>
            <a:ext cx="1277954" cy="1277954"/>
            <a:chOff x="5288161" y="2234042"/>
            <a:chExt cx="1607262" cy="1607262"/>
          </a:xfrm>
        </p:grpSpPr>
        <p:sp>
          <p:nvSpPr>
            <p:cNvPr id="15" name="椭圆 14"/>
            <p:cNvSpPr/>
            <p:nvPr/>
          </p:nvSpPr>
          <p:spPr>
            <a:xfrm>
              <a:off x="5288161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5397696" y="2335059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KSO_Shape"/>
            <p:cNvSpPr>
              <a:spLocks/>
            </p:cNvSpPr>
            <p:nvPr/>
          </p:nvSpPr>
          <p:spPr bwMode="auto">
            <a:xfrm>
              <a:off x="5547153" y="2697761"/>
              <a:ext cx="1089278" cy="662788"/>
            </a:xfrm>
            <a:custGeom>
              <a:avLst/>
              <a:gdLst>
                <a:gd name="T0" fmla="*/ 1395067 w 3931"/>
                <a:gd name="T1" fmla="*/ 589725 h 2392"/>
                <a:gd name="T2" fmla="*/ 928365 w 3931"/>
                <a:gd name="T3" fmla="*/ 389484 h 2392"/>
                <a:gd name="T4" fmla="*/ 403040 w 3931"/>
                <a:gd name="T5" fmla="*/ 589725 h 2392"/>
                <a:gd name="T6" fmla="*/ 256480 w 3931"/>
                <a:gd name="T7" fmla="*/ 528782 h 2392"/>
                <a:gd name="T8" fmla="*/ 256480 w 3931"/>
                <a:gd name="T9" fmla="*/ 708403 h 2392"/>
                <a:gd name="T10" fmla="*/ 296326 w 3931"/>
                <a:gd name="T11" fmla="*/ 763389 h 2392"/>
                <a:gd name="T12" fmla="*/ 255564 w 3931"/>
                <a:gd name="T13" fmla="*/ 818375 h 2392"/>
                <a:gd name="T14" fmla="*/ 299074 w 3931"/>
                <a:gd name="T15" fmla="*/ 1011742 h 2392"/>
                <a:gd name="T16" fmla="*/ 170834 w 3931"/>
                <a:gd name="T17" fmla="*/ 1011742 h 2392"/>
                <a:gd name="T18" fmla="*/ 214802 w 3931"/>
                <a:gd name="T19" fmla="*/ 817458 h 2392"/>
                <a:gd name="T20" fmla="*/ 179078 w 3931"/>
                <a:gd name="T21" fmla="*/ 763389 h 2392"/>
                <a:gd name="T22" fmla="*/ 213428 w 3931"/>
                <a:gd name="T23" fmla="*/ 709777 h 2392"/>
                <a:gd name="T24" fmla="*/ 213428 w 3931"/>
                <a:gd name="T25" fmla="*/ 510911 h 2392"/>
                <a:gd name="T26" fmla="*/ 0 w 3931"/>
                <a:gd name="T27" fmla="*/ 421559 h 2392"/>
                <a:gd name="T28" fmla="*/ 938899 w 3931"/>
                <a:gd name="T29" fmla="*/ 0 h 2392"/>
                <a:gd name="T30" fmla="*/ 1800397 w 3931"/>
                <a:gd name="T31" fmla="*/ 427058 h 2392"/>
                <a:gd name="T32" fmla="*/ 1395067 w 3931"/>
                <a:gd name="T33" fmla="*/ 589725 h 2392"/>
                <a:gd name="T34" fmla="*/ 917831 w 3931"/>
                <a:gd name="T35" fmla="*/ 491208 h 2392"/>
                <a:gd name="T36" fmla="*/ 1341481 w 3931"/>
                <a:gd name="T37" fmla="*/ 635088 h 2392"/>
                <a:gd name="T38" fmla="*/ 1341481 w 3931"/>
                <a:gd name="T39" fmla="*/ 983791 h 2392"/>
                <a:gd name="T40" fmla="*/ 896306 w 3931"/>
                <a:gd name="T41" fmla="*/ 1096054 h 2392"/>
                <a:gd name="T42" fmla="*/ 503342 w 3931"/>
                <a:gd name="T43" fmla="*/ 983791 h 2392"/>
                <a:gd name="T44" fmla="*/ 503342 w 3931"/>
                <a:gd name="T45" fmla="*/ 635088 h 2392"/>
                <a:gd name="T46" fmla="*/ 917831 w 3931"/>
                <a:gd name="T47" fmla="*/ 491208 h 2392"/>
                <a:gd name="T48" fmla="*/ 912335 w 3931"/>
                <a:gd name="T49" fmla="*/ 1031904 h 2392"/>
                <a:gd name="T50" fmla="*/ 1254003 w 3931"/>
                <a:gd name="T51" fmla="*/ 946675 h 2392"/>
                <a:gd name="T52" fmla="*/ 912335 w 3931"/>
                <a:gd name="T53" fmla="*/ 860989 h 2392"/>
                <a:gd name="T54" fmla="*/ 571126 w 3931"/>
                <a:gd name="T55" fmla="*/ 946675 h 2392"/>
                <a:gd name="T56" fmla="*/ 912335 w 3931"/>
                <a:gd name="T57" fmla="*/ 1031904 h 239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931" h="2392">
                  <a:moveTo>
                    <a:pt x="3046" y="1287"/>
                  </a:moveTo>
                  <a:cubicBezTo>
                    <a:pt x="3046" y="1287"/>
                    <a:pt x="2618" y="850"/>
                    <a:pt x="2027" y="850"/>
                  </a:cubicBezTo>
                  <a:cubicBezTo>
                    <a:pt x="1450" y="850"/>
                    <a:pt x="880" y="1287"/>
                    <a:pt x="880" y="1287"/>
                  </a:cubicBezTo>
                  <a:cubicBezTo>
                    <a:pt x="560" y="1154"/>
                    <a:pt x="560" y="1154"/>
                    <a:pt x="560" y="1154"/>
                  </a:cubicBezTo>
                  <a:cubicBezTo>
                    <a:pt x="560" y="1546"/>
                    <a:pt x="560" y="1546"/>
                    <a:pt x="560" y="1546"/>
                  </a:cubicBezTo>
                  <a:cubicBezTo>
                    <a:pt x="610" y="1563"/>
                    <a:pt x="647" y="1610"/>
                    <a:pt x="647" y="1666"/>
                  </a:cubicBezTo>
                  <a:cubicBezTo>
                    <a:pt x="647" y="1723"/>
                    <a:pt x="609" y="1769"/>
                    <a:pt x="558" y="1786"/>
                  </a:cubicBezTo>
                  <a:cubicBezTo>
                    <a:pt x="653" y="2208"/>
                    <a:pt x="653" y="2208"/>
                    <a:pt x="653" y="2208"/>
                  </a:cubicBezTo>
                  <a:cubicBezTo>
                    <a:pt x="373" y="2208"/>
                    <a:pt x="373" y="2208"/>
                    <a:pt x="373" y="2208"/>
                  </a:cubicBezTo>
                  <a:cubicBezTo>
                    <a:pt x="469" y="1784"/>
                    <a:pt x="469" y="1784"/>
                    <a:pt x="469" y="1784"/>
                  </a:cubicBezTo>
                  <a:cubicBezTo>
                    <a:pt x="423" y="1764"/>
                    <a:pt x="391" y="1719"/>
                    <a:pt x="391" y="1666"/>
                  </a:cubicBezTo>
                  <a:cubicBezTo>
                    <a:pt x="391" y="1614"/>
                    <a:pt x="422" y="1570"/>
                    <a:pt x="466" y="1549"/>
                  </a:cubicBezTo>
                  <a:cubicBezTo>
                    <a:pt x="466" y="1115"/>
                    <a:pt x="466" y="1115"/>
                    <a:pt x="466" y="1115"/>
                  </a:cubicBezTo>
                  <a:cubicBezTo>
                    <a:pt x="0" y="920"/>
                    <a:pt x="0" y="920"/>
                    <a:pt x="0" y="920"/>
                  </a:cubicBezTo>
                  <a:cubicBezTo>
                    <a:pt x="2050" y="0"/>
                    <a:pt x="2050" y="0"/>
                    <a:pt x="2050" y="0"/>
                  </a:cubicBezTo>
                  <a:cubicBezTo>
                    <a:pt x="3931" y="932"/>
                    <a:pt x="3931" y="932"/>
                    <a:pt x="3931" y="932"/>
                  </a:cubicBezTo>
                  <a:lnTo>
                    <a:pt x="3046" y="1287"/>
                  </a:lnTo>
                  <a:close/>
                  <a:moveTo>
                    <a:pt x="2004" y="1072"/>
                  </a:moveTo>
                  <a:cubicBezTo>
                    <a:pt x="2598" y="1072"/>
                    <a:pt x="2929" y="1386"/>
                    <a:pt x="2929" y="1386"/>
                  </a:cubicBezTo>
                  <a:cubicBezTo>
                    <a:pt x="2929" y="2147"/>
                    <a:pt x="2929" y="2147"/>
                    <a:pt x="2929" y="2147"/>
                  </a:cubicBezTo>
                  <a:cubicBezTo>
                    <a:pt x="2929" y="2147"/>
                    <a:pt x="2586" y="2392"/>
                    <a:pt x="1957" y="2392"/>
                  </a:cubicBezTo>
                  <a:cubicBezTo>
                    <a:pt x="1328" y="2392"/>
                    <a:pt x="1099" y="2147"/>
                    <a:pt x="1099" y="2147"/>
                  </a:cubicBezTo>
                  <a:cubicBezTo>
                    <a:pt x="1099" y="1386"/>
                    <a:pt x="1099" y="1386"/>
                    <a:pt x="1099" y="1386"/>
                  </a:cubicBezTo>
                  <a:cubicBezTo>
                    <a:pt x="1099" y="1386"/>
                    <a:pt x="1410" y="1072"/>
                    <a:pt x="2004" y="1072"/>
                  </a:cubicBezTo>
                  <a:close/>
                  <a:moveTo>
                    <a:pt x="1992" y="2252"/>
                  </a:moveTo>
                  <a:cubicBezTo>
                    <a:pt x="2404" y="2252"/>
                    <a:pt x="2738" y="2168"/>
                    <a:pt x="2738" y="2066"/>
                  </a:cubicBezTo>
                  <a:cubicBezTo>
                    <a:pt x="2738" y="1963"/>
                    <a:pt x="2404" y="1879"/>
                    <a:pt x="1992" y="1879"/>
                  </a:cubicBezTo>
                  <a:cubicBezTo>
                    <a:pt x="1581" y="1879"/>
                    <a:pt x="1247" y="1963"/>
                    <a:pt x="1247" y="2066"/>
                  </a:cubicBezTo>
                  <a:cubicBezTo>
                    <a:pt x="1247" y="2168"/>
                    <a:pt x="1581" y="2252"/>
                    <a:pt x="1992" y="22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844748" y="1855207"/>
            <a:ext cx="1277954" cy="1277954"/>
            <a:chOff x="7366499" y="2234042"/>
            <a:chExt cx="1607262" cy="1607262"/>
          </a:xfrm>
        </p:grpSpPr>
        <p:sp>
          <p:nvSpPr>
            <p:cNvPr id="20" name="椭圆 19"/>
            <p:cNvSpPr/>
            <p:nvPr/>
          </p:nvSpPr>
          <p:spPr>
            <a:xfrm>
              <a:off x="7366499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7476034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KSO_Shape"/>
            <p:cNvSpPr>
              <a:spLocks/>
            </p:cNvSpPr>
            <p:nvPr/>
          </p:nvSpPr>
          <p:spPr bwMode="auto">
            <a:xfrm>
              <a:off x="7767760" y="2635303"/>
              <a:ext cx="804740" cy="804740"/>
            </a:xfrm>
            <a:custGeom>
              <a:avLst/>
              <a:gdLst>
                <a:gd name="T0" fmla="*/ 1767542 w 3927"/>
                <a:gd name="T1" fmla="*/ 308011 h 3928"/>
                <a:gd name="T2" fmla="*/ 1684137 w 3927"/>
                <a:gd name="T3" fmla="*/ 390514 h 3928"/>
                <a:gd name="T4" fmla="*/ 1406885 w 3927"/>
                <a:gd name="T5" fmla="*/ 115046 h 3928"/>
                <a:gd name="T6" fmla="*/ 1490290 w 3927"/>
                <a:gd name="T7" fmla="*/ 32084 h 3928"/>
                <a:gd name="T8" fmla="*/ 1597525 w 3927"/>
                <a:gd name="T9" fmla="*/ 28876 h 3928"/>
                <a:gd name="T10" fmla="*/ 1770750 w 3927"/>
                <a:gd name="T11" fmla="*/ 200757 h 3928"/>
                <a:gd name="T12" fmla="*/ 1767542 w 3927"/>
                <a:gd name="T13" fmla="*/ 308011 h 3928"/>
                <a:gd name="T14" fmla="*/ 1032021 w 3927"/>
                <a:gd name="T15" fmla="*/ 1039078 h 3928"/>
                <a:gd name="T16" fmla="*/ 754768 w 3927"/>
                <a:gd name="T17" fmla="*/ 763152 h 3928"/>
                <a:gd name="T18" fmla="*/ 1364724 w 3927"/>
                <a:gd name="T19" fmla="*/ 156756 h 3928"/>
                <a:gd name="T20" fmla="*/ 1641977 w 3927"/>
                <a:gd name="T21" fmla="*/ 432682 h 3928"/>
                <a:gd name="T22" fmla="*/ 1032021 w 3927"/>
                <a:gd name="T23" fmla="*/ 1039078 h 3928"/>
                <a:gd name="T24" fmla="*/ 993526 w 3927"/>
                <a:gd name="T25" fmla="*/ 1077121 h 3928"/>
                <a:gd name="T26" fmla="*/ 605373 w 3927"/>
                <a:gd name="T27" fmla="*/ 1187584 h 3928"/>
                <a:gd name="T28" fmla="*/ 716274 w 3927"/>
                <a:gd name="T29" fmla="*/ 801653 h 3928"/>
                <a:gd name="T30" fmla="*/ 993526 w 3927"/>
                <a:gd name="T31" fmla="*/ 1077121 h 3928"/>
                <a:gd name="T32" fmla="*/ 352867 w 3927"/>
                <a:gd name="T33" fmla="*/ 226883 h 3928"/>
                <a:gd name="T34" fmla="*/ 179641 w 3927"/>
                <a:gd name="T35" fmla="*/ 400597 h 3928"/>
                <a:gd name="T36" fmla="*/ 179641 w 3927"/>
                <a:gd name="T37" fmla="*/ 1447468 h 3928"/>
                <a:gd name="T38" fmla="*/ 352867 w 3927"/>
                <a:gd name="T39" fmla="*/ 1620724 h 3928"/>
                <a:gd name="T40" fmla="*/ 1400011 w 3927"/>
                <a:gd name="T41" fmla="*/ 1620724 h 3928"/>
                <a:gd name="T42" fmla="*/ 1573236 w 3927"/>
                <a:gd name="T43" fmla="*/ 1447468 h 3928"/>
                <a:gd name="T44" fmla="*/ 1573236 w 3927"/>
                <a:gd name="T45" fmla="*/ 759485 h 3928"/>
                <a:gd name="T46" fmla="*/ 1752419 w 3927"/>
                <a:gd name="T47" fmla="*/ 585771 h 3928"/>
                <a:gd name="T48" fmla="*/ 1752419 w 3927"/>
                <a:gd name="T49" fmla="*/ 1511178 h 3928"/>
                <a:gd name="T50" fmla="*/ 1457753 w 3927"/>
                <a:gd name="T51" fmla="*/ 1800397 h 3928"/>
                <a:gd name="T52" fmla="*/ 289168 w 3927"/>
                <a:gd name="T53" fmla="*/ 1800397 h 3928"/>
                <a:gd name="T54" fmla="*/ 0 w 3927"/>
                <a:gd name="T55" fmla="*/ 1511178 h 3928"/>
                <a:gd name="T56" fmla="*/ 0 w 3927"/>
                <a:gd name="T57" fmla="*/ 354304 h 3928"/>
                <a:gd name="T58" fmla="*/ 289168 w 3927"/>
                <a:gd name="T59" fmla="*/ 47210 h 3928"/>
                <a:gd name="T60" fmla="*/ 1214412 w 3927"/>
                <a:gd name="T61" fmla="*/ 47210 h 3928"/>
                <a:gd name="T62" fmla="*/ 1040728 w 3927"/>
                <a:gd name="T63" fmla="*/ 226883 h 3928"/>
                <a:gd name="T64" fmla="*/ 352867 w 3927"/>
                <a:gd name="T65" fmla="*/ 226883 h 392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927" h="3928">
                  <a:moveTo>
                    <a:pt x="3857" y="672"/>
                  </a:moveTo>
                  <a:cubicBezTo>
                    <a:pt x="3675" y="852"/>
                    <a:pt x="3675" y="852"/>
                    <a:pt x="3675" y="852"/>
                  </a:cubicBezTo>
                  <a:cubicBezTo>
                    <a:pt x="3070" y="251"/>
                    <a:pt x="3070" y="251"/>
                    <a:pt x="3070" y="251"/>
                  </a:cubicBezTo>
                  <a:cubicBezTo>
                    <a:pt x="3252" y="70"/>
                    <a:pt x="3252" y="70"/>
                    <a:pt x="3252" y="70"/>
                  </a:cubicBezTo>
                  <a:cubicBezTo>
                    <a:pt x="3319" y="4"/>
                    <a:pt x="3424" y="0"/>
                    <a:pt x="3486" y="63"/>
                  </a:cubicBezTo>
                  <a:cubicBezTo>
                    <a:pt x="3864" y="438"/>
                    <a:pt x="3864" y="438"/>
                    <a:pt x="3864" y="438"/>
                  </a:cubicBezTo>
                  <a:cubicBezTo>
                    <a:pt x="3927" y="501"/>
                    <a:pt x="3924" y="605"/>
                    <a:pt x="3857" y="672"/>
                  </a:cubicBezTo>
                  <a:close/>
                  <a:moveTo>
                    <a:pt x="2252" y="2267"/>
                  </a:moveTo>
                  <a:cubicBezTo>
                    <a:pt x="1647" y="1665"/>
                    <a:pt x="1647" y="1665"/>
                    <a:pt x="1647" y="1665"/>
                  </a:cubicBezTo>
                  <a:cubicBezTo>
                    <a:pt x="2978" y="342"/>
                    <a:pt x="2978" y="342"/>
                    <a:pt x="2978" y="342"/>
                  </a:cubicBezTo>
                  <a:cubicBezTo>
                    <a:pt x="3583" y="944"/>
                    <a:pt x="3583" y="944"/>
                    <a:pt x="3583" y="944"/>
                  </a:cubicBezTo>
                  <a:lnTo>
                    <a:pt x="2252" y="2267"/>
                  </a:lnTo>
                  <a:close/>
                  <a:moveTo>
                    <a:pt x="2168" y="2350"/>
                  </a:moveTo>
                  <a:cubicBezTo>
                    <a:pt x="1321" y="2591"/>
                    <a:pt x="1321" y="2591"/>
                    <a:pt x="1321" y="2591"/>
                  </a:cubicBezTo>
                  <a:cubicBezTo>
                    <a:pt x="1563" y="1749"/>
                    <a:pt x="1563" y="1749"/>
                    <a:pt x="1563" y="1749"/>
                  </a:cubicBezTo>
                  <a:lnTo>
                    <a:pt x="2168" y="2350"/>
                  </a:lnTo>
                  <a:close/>
                  <a:moveTo>
                    <a:pt x="770" y="495"/>
                  </a:moveTo>
                  <a:cubicBezTo>
                    <a:pt x="561" y="495"/>
                    <a:pt x="392" y="665"/>
                    <a:pt x="392" y="874"/>
                  </a:cubicBezTo>
                  <a:cubicBezTo>
                    <a:pt x="392" y="3158"/>
                    <a:pt x="392" y="3158"/>
                    <a:pt x="392" y="3158"/>
                  </a:cubicBezTo>
                  <a:cubicBezTo>
                    <a:pt x="392" y="3367"/>
                    <a:pt x="561" y="3536"/>
                    <a:pt x="770" y="3536"/>
                  </a:cubicBezTo>
                  <a:cubicBezTo>
                    <a:pt x="3055" y="3536"/>
                    <a:pt x="3055" y="3536"/>
                    <a:pt x="3055" y="3536"/>
                  </a:cubicBezTo>
                  <a:cubicBezTo>
                    <a:pt x="3264" y="3536"/>
                    <a:pt x="3433" y="3367"/>
                    <a:pt x="3433" y="3158"/>
                  </a:cubicBezTo>
                  <a:cubicBezTo>
                    <a:pt x="3433" y="1657"/>
                    <a:pt x="3433" y="1657"/>
                    <a:pt x="3433" y="1657"/>
                  </a:cubicBezTo>
                  <a:cubicBezTo>
                    <a:pt x="3824" y="1278"/>
                    <a:pt x="3824" y="1278"/>
                    <a:pt x="3824" y="1278"/>
                  </a:cubicBezTo>
                  <a:cubicBezTo>
                    <a:pt x="3824" y="3297"/>
                    <a:pt x="3824" y="3297"/>
                    <a:pt x="3824" y="3297"/>
                  </a:cubicBezTo>
                  <a:cubicBezTo>
                    <a:pt x="3824" y="3645"/>
                    <a:pt x="3529" y="3928"/>
                    <a:pt x="3181" y="3928"/>
                  </a:cubicBezTo>
                  <a:cubicBezTo>
                    <a:pt x="631" y="3928"/>
                    <a:pt x="631" y="3928"/>
                    <a:pt x="631" y="3928"/>
                  </a:cubicBezTo>
                  <a:cubicBezTo>
                    <a:pt x="283" y="3928"/>
                    <a:pt x="0" y="3645"/>
                    <a:pt x="0" y="3297"/>
                  </a:cubicBezTo>
                  <a:cubicBezTo>
                    <a:pt x="0" y="773"/>
                    <a:pt x="0" y="773"/>
                    <a:pt x="0" y="773"/>
                  </a:cubicBezTo>
                  <a:cubicBezTo>
                    <a:pt x="0" y="425"/>
                    <a:pt x="283" y="103"/>
                    <a:pt x="631" y="103"/>
                  </a:cubicBezTo>
                  <a:cubicBezTo>
                    <a:pt x="2650" y="103"/>
                    <a:pt x="2650" y="103"/>
                    <a:pt x="2650" y="103"/>
                  </a:cubicBezTo>
                  <a:cubicBezTo>
                    <a:pt x="2271" y="495"/>
                    <a:pt x="2271" y="495"/>
                    <a:pt x="2271" y="495"/>
                  </a:cubicBezTo>
                  <a:lnTo>
                    <a:pt x="770" y="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215900" y="3683764"/>
            <a:ext cx="3314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Martin Gardner</a:t>
            </a:r>
            <a:endParaRPr lang="en-US" altLang="zh-CN" sz="2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and his </a:t>
            </a:r>
            <a:r>
              <a:rPr lang="en-US" altLang="zh-CN" sz="2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shenanigan</a:t>
            </a:r>
            <a:endParaRPr lang="en-US" altLang="zh-CN" sz="2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752353" y="3683764"/>
            <a:ext cx="2176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Covering it with 4 colors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9245164" y="3709928"/>
            <a:ext cx="2516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Extention2:</a:t>
            </a:r>
          </a:p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N colors theorem</a:t>
            </a:r>
            <a:endParaRPr lang="zh-CN" altLang="en-US" sz="2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117027" y="3246553"/>
            <a:ext cx="1428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02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836360" y="3246553"/>
            <a:ext cx="1428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03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765752" y="3246553"/>
            <a:ext cx="1428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04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153630" y="1848434"/>
            <a:ext cx="1277954" cy="1277954"/>
            <a:chOff x="7366499" y="2234042"/>
            <a:chExt cx="1607262" cy="1607262"/>
          </a:xfrm>
        </p:grpSpPr>
        <p:sp>
          <p:nvSpPr>
            <p:cNvPr id="34" name="椭圆 33"/>
            <p:cNvSpPr/>
            <p:nvPr/>
          </p:nvSpPr>
          <p:spPr>
            <a:xfrm>
              <a:off x="7366499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7476034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KSO_Shape"/>
            <p:cNvSpPr>
              <a:spLocks/>
            </p:cNvSpPr>
            <p:nvPr/>
          </p:nvSpPr>
          <p:spPr bwMode="auto">
            <a:xfrm>
              <a:off x="7767760" y="2635303"/>
              <a:ext cx="804740" cy="804740"/>
            </a:xfrm>
            <a:custGeom>
              <a:avLst/>
              <a:gdLst>
                <a:gd name="T0" fmla="*/ 1767542 w 3927"/>
                <a:gd name="T1" fmla="*/ 308011 h 3928"/>
                <a:gd name="T2" fmla="*/ 1684137 w 3927"/>
                <a:gd name="T3" fmla="*/ 390514 h 3928"/>
                <a:gd name="T4" fmla="*/ 1406885 w 3927"/>
                <a:gd name="T5" fmla="*/ 115046 h 3928"/>
                <a:gd name="T6" fmla="*/ 1490290 w 3927"/>
                <a:gd name="T7" fmla="*/ 32084 h 3928"/>
                <a:gd name="T8" fmla="*/ 1597525 w 3927"/>
                <a:gd name="T9" fmla="*/ 28876 h 3928"/>
                <a:gd name="T10" fmla="*/ 1770750 w 3927"/>
                <a:gd name="T11" fmla="*/ 200757 h 3928"/>
                <a:gd name="T12" fmla="*/ 1767542 w 3927"/>
                <a:gd name="T13" fmla="*/ 308011 h 3928"/>
                <a:gd name="T14" fmla="*/ 1032021 w 3927"/>
                <a:gd name="T15" fmla="*/ 1039078 h 3928"/>
                <a:gd name="T16" fmla="*/ 754768 w 3927"/>
                <a:gd name="T17" fmla="*/ 763152 h 3928"/>
                <a:gd name="T18" fmla="*/ 1364724 w 3927"/>
                <a:gd name="T19" fmla="*/ 156756 h 3928"/>
                <a:gd name="T20" fmla="*/ 1641977 w 3927"/>
                <a:gd name="T21" fmla="*/ 432682 h 3928"/>
                <a:gd name="T22" fmla="*/ 1032021 w 3927"/>
                <a:gd name="T23" fmla="*/ 1039078 h 3928"/>
                <a:gd name="T24" fmla="*/ 993526 w 3927"/>
                <a:gd name="T25" fmla="*/ 1077121 h 3928"/>
                <a:gd name="T26" fmla="*/ 605373 w 3927"/>
                <a:gd name="T27" fmla="*/ 1187584 h 3928"/>
                <a:gd name="T28" fmla="*/ 716274 w 3927"/>
                <a:gd name="T29" fmla="*/ 801653 h 3928"/>
                <a:gd name="T30" fmla="*/ 993526 w 3927"/>
                <a:gd name="T31" fmla="*/ 1077121 h 3928"/>
                <a:gd name="T32" fmla="*/ 352867 w 3927"/>
                <a:gd name="T33" fmla="*/ 226883 h 3928"/>
                <a:gd name="T34" fmla="*/ 179641 w 3927"/>
                <a:gd name="T35" fmla="*/ 400597 h 3928"/>
                <a:gd name="T36" fmla="*/ 179641 w 3927"/>
                <a:gd name="T37" fmla="*/ 1447468 h 3928"/>
                <a:gd name="T38" fmla="*/ 352867 w 3927"/>
                <a:gd name="T39" fmla="*/ 1620724 h 3928"/>
                <a:gd name="T40" fmla="*/ 1400011 w 3927"/>
                <a:gd name="T41" fmla="*/ 1620724 h 3928"/>
                <a:gd name="T42" fmla="*/ 1573236 w 3927"/>
                <a:gd name="T43" fmla="*/ 1447468 h 3928"/>
                <a:gd name="T44" fmla="*/ 1573236 w 3927"/>
                <a:gd name="T45" fmla="*/ 759485 h 3928"/>
                <a:gd name="T46" fmla="*/ 1752419 w 3927"/>
                <a:gd name="T47" fmla="*/ 585771 h 3928"/>
                <a:gd name="T48" fmla="*/ 1752419 w 3927"/>
                <a:gd name="T49" fmla="*/ 1511178 h 3928"/>
                <a:gd name="T50" fmla="*/ 1457753 w 3927"/>
                <a:gd name="T51" fmla="*/ 1800397 h 3928"/>
                <a:gd name="T52" fmla="*/ 289168 w 3927"/>
                <a:gd name="T53" fmla="*/ 1800397 h 3928"/>
                <a:gd name="T54" fmla="*/ 0 w 3927"/>
                <a:gd name="T55" fmla="*/ 1511178 h 3928"/>
                <a:gd name="T56" fmla="*/ 0 w 3927"/>
                <a:gd name="T57" fmla="*/ 354304 h 3928"/>
                <a:gd name="T58" fmla="*/ 289168 w 3927"/>
                <a:gd name="T59" fmla="*/ 47210 h 3928"/>
                <a:gd name="T60" fmla="*/ 1214412 w 3927"/>
                <a:gd name="T61" fmla="*/ 47210 h 3928"/>
                <a:gd name="T62" fmla="*/ 1040728 w 3927"/>
                <a:gd name="T63" fmla="*/ 226883 h 3928"/>
                <a:gd name="T64" fmla="*/ 352867 w 3927"/>
                <a:gd name="T65" fmla="*/ 226883 h 392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927" h="3928">
                  <a:moveTo>
                    <a:pt x="3857" y="672"/>
                  </a:moveTo>
                  <a:cubicBezTo>
                    <a:pt x="3675" y="852"/>
                    <a:pt x="3675" y="852"/>
                    <a:pt x="3675" y="852"/>
                  </a:cubicBezTo>
                  <a:cubicBezTo>
                    <a:pt x="3070" y="251"/>
                    <a:pt x="3070" y="251"/>
                    <a:pt x="3070" y="251"/>
                  </a:cubicBezTo>
                  <a:cubicBezTo>
                    <a:pt x="3252" y="70"/>
                    <a:pt x="3252" y="70"/>
                    <a:pt x="3252" y="70"/>
                  </a:cubicBezTo>
                  <a:cubicBezTo>
                    <a:pt x="3319" y="4"/>
                    <a:pt x="3424" y="0"/>
                    <a:pt x="3486" y="63"/>
                  </a:cubicBezTo>
                  <a:cubicBezTo>
                    <a:pt x="3864" y="438"/>
                    <a:pt x="3864" y="438"/>
                    <a:pt x="3864" y="438"/>
                  </a:cubicBezTo>
                  <a:cubicBezTo>
                    <a:pt x="3927" y="501"/>
                    <a:pt x="3924" y="605"/>
                    <a:pt x="3857" y="672"/>
                  </a:cubicBezTo>
                  <a:close/>
                  <a:moveTo>
                    <a:pt x="2252" y="2267"/>
                  </a:moveTo>
                  <a:cubicBezTo>
                    <a:pt x="1647" y="1665"/>
                    <a:pt x="1647" y="1665"/>
                    <a:pt x="1647" y="1665"/>
                  </a:cubicBezTo>
                  <a:cubicBezTo>
                    <a:pt x="2978" y="342"/>
                    <a:pt x="2978" y="342"/>
                    <a:pt x="2978" y="342"/>
                  </a:cubicBezTo>
                  <a:cubicBezTo>
                    <a:pt x="3583" y="944"/>
                    <a:pt x="3583" y="944"/>
                    <a:pt x="3583" y="944"/>
                  </a:cubicBezTo>
                  <a:lnTo>
                    <a:pt x="2252" y="2267"/>
                  </a:lnTo>
                  <a:close/>
                  <a:moveTo>
                    <a:pt x="2168" y="2350"/>
                  </a:moveTo>
                  <a:cubicBezTo>
                    <a:pt x="1321" y="2591"/>
                    <a:pt x="1321" y="2591"/>
                    <a:pt x="1321" y="2591"/>
                  </a:cubicBezTo>
                  <a:cubicBezTo>
                    <a:pt x="1563" y="1749"/>
                    <a:pt x="1563" y="1749"/>
                    <a:pt x="1563" y="1749"/>
                  </a:cubicBezTo>
                  <a:lnTo>
                    <a:pt x="2168" y="2350"/>
                  </a:lnTo>
                  <a:close/>
                  <a:moveTo>
                    <a:pt x="770" y="495"/>
                  </a:moveTo>
                  <a:cubicBezTo>
                    <a:pt x="561" y="495"/>
                    <a:pt x="392" y="665"/>
                    <a:pt x="392" y="874"/>
                  </a:cubicBezTo>
                  <a:cubicBezTo>
                    <a:pt x="392" y="3158"/>
                    <a:pt x="392" y="3158"/>
                    <a:pt x="392" y="3158"/>
                  </a:cubicBezTo>
                  <a:cubicBezTo>
                    <a:pt x="392" y="3367"/>
                    <a:pt x="561" y="3536"/>
                    <a:pt x="770" y="3536"/>
                  </a:cubicBezTo>
                  <a:cubicBezTo>
                    <a:pt x="3055" y="3536"/>
                    <a:pt x="3055" y="3536"/>
                    <a:pt x="3055" y="3536"/>
                  </a:cubicBezTo>
                  <a:cubicBezTo>
                    <a:pt x="3264" y="3536"/>
                    <a:pt x="3433" y="3367"/>
                    <a:pt x="3433" y="3158"/>
                  </a:cubicBezTo>
                  <a:cubicBezTo>
                    <a:pt x="3433" y="1657"/>
                    <a:pt x="3433" y="1657"/>
                    <a:pt x="3433" y="1657"/>
                  </a:cubicBezTo>
                  <a:cubicBezTo>
                    <a:pt x="3824" y="1278"/>
                    <a:pt x="3824" y="1278"/>
                    <a:pt x="3824" y="1278"/>
                  </a:cubicBezTo>
                  <a:cubicBezTo>
                    <a:pt x="3824" y="3297"/>
                    <a:pt x="3824" y="3297"/>
                    <a:pt x="3824" y="3297"/>
                  </a:cubicBezTo>
                  <a:cubicBezTo>
                    <a:pt x="3824" y="3645"/>
                    <a:pt x="3529" y="3928"/>
                    <a:pt x="3181" y="3928"/>
                  </a:cubicBezTo>
                  <a:cubicBezTo>
                    <a:pt x="631" y="3928"/>
                    <a:pt x="631" y="3928"/>
                    <a:pt x="631" y="3928"/>
                  </a:cubicBezTo>
                  <a:cubicBezTo>
                    <a:pt x="283" y="3928"/>
                    <a:pt x="0" y="3645"/>
                    <a:pt x="0" y="3297"/>
                  </a:cubicBezTo>
                  <a:cubicBezTo>
                    <a:pt x="0" y="773"/>
                    <a:pt x="0" y="773"/>
                    <a:pt x="0" y="773"/>
                  </a:cubicBezTo>
                  <a:cubicBezTo>
                    <a:pt x="0" y="425"/>
                    <a:pt x="283" y="103"/>
                    <a:pt x="631" y="103"/>
                  </a:cubicBezTo>
                  <a:cubicBezTo>
                    <a:pt x="2650" y="103"/>
                    <a:pt x="2650" y="103"/>
                    <a:pt x="2650" y="103"/>
                  </a:cubicBezTo>
                  <a:cubicBezTo>
                    <a:pt x="2271" y="495"/>
                    <a:pt x="2271" y="495"/>
                    <a:pt x="2271" y="495"/>
                  </a:cubicBezTo>
                  <a:lnTo>
                    <a:pt x="770" y="49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9842722" y="1848434"/>
            <a:ext cx="1277954" cy="1277954"/>
            <a:chOff x="3209823" y="2234042"/>
            <a:chExt cx="1607262" cy="1607262"/>
          </a:xfrm>
        </p:grpSpPr>
        <p:sp>
          <p:nvSpPr>
            <p:cNvPr id="38" name="椭圆 37"/>
            <p:cNvSpPr/>
            <p:nvPr/>
          </p:nvSpPr>
          <p:spPr>
            <a:xfrm>
              <a:off x="3209823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319358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0" name="KSO_Shape"/>
            <p:cNvSpPr>
              <a:spLocks/>
            </p:cNvSpPr>
            <p:nvPr/>
          </p:nvSpPr>
          <p:spPr bwMode="auto">
            <a:xfrm>
              <a:off x="3550556" y="2597149"/>
              <a:ext cx="925796" cy="881048"/>
            </a:xfrm>
            <a:custGeom>
              <a:avLst/>
              <a:gdLst>
                <a:gd name="T0" fmla="*/ 2147483646 w 5871"/>
                <a:gd name="T1" fmla="*/ 2147483646 h 5585"/>
                <a:gd name="T2" fmla="*/ 2147483646 w 5871"/>
                <a:gd name="T3" fmla="*/ 2147483646 h 5585"/>
                <a:gd name="T4" fmla="*/ 2147483646 w 5871"/>
                <a:gd name="T5" fmla="*/ 2147483646 h 5585"/>
                <a:gd name="T6" fmla="*/ 2147483646 w 5871"/>
                <a:gd name="T7" fmla="*/ 2147483646 h 5585"/>
                <a:gd name="T8" fmla="*/ 2147483646 w 5871"/>
                <a:gd name="T9" fmla="*/ 2147483646 h 5585"/>
                <a:gd name="T10" fmla="*/ 2147483646 w 5871"/>
                <a:gd name="T11" fmla="*/ 2147483646 h 5585"/>
                <a:gd name="T12" fmla="*/ 2147483646 w 5871"/>
                <a:gd name="T13" fmla="*/ 2147483646 h 5585"/>
                <a:gd name="T14" fmla="*/ 2147483646 w 5871"/>
                <a:gd name="T15" fmla="*/ 2147483646 h 5585"/>
                <a:gd name="T16" fmla="*/ 2147483646 w 5871"/>
                <a:gd name="T17" fmla="*/ 2147483646 h 5585"/>
                <a:gd name="T18" fmla="*/ 2147483646 w 5871"/>
                <a:gd name="T19" fmla="*/ 2147483646 h 5585"/>
                <a:gd name="T20" fmla="*/ 2147483646 w 5871"/>
                <a:gd name="T21" fmla="*/ 2147483646 h 5585"/>
                <a:gd name="T22" fmla="*/ 2147483646 w 5871"/>
                <a:gd name="T23" fmla="*/ 2147483646 h 5585"/>
                <a:gd name="T24" fmla="*/ 2147483646 w 5871"/>
                <a:gd name="T25" fmla="*/ 2147483646 h 5585"/>
                <a:gd name="T26" fmla="*/ 2147483646 w 5871"/>
                <a:gd name="T27" fmla="*/ 2147483646 h 5585"/>
                <a:gd name="T28" fmla="*/ 2147483646 w 5871"/>
                <a:gd name="T29" fmla="*/ 2147483646 h 5585"/>
                <a:gd name="T30" fmla="*/ 2147483646 w 5871"/>
                <a:gd name="T31" fmla="*/ 2147483646 h 5585"/>
                <a:gd name="T32" fmla="*/ 2147483646 w 5871"/>
                <a:gd name="T33" fmla="*/ 2147483646 h 5585"/>
                <a:gd name="T34" fmla="*/ 2147483646 w 5871"/>
                <a:gd name="T35" fmla="*/ 2147483646 h 5585"/>
                <a:gd name="T36" fmla="*/ 2147483646 w 5871"/>
                <a:gd name="T37" fmla="*/ 2147483646 h 5585"/>
                <a:gd name="T38" fmla="*/ 2147483646 w 5871"/>
                <a:gd name="T39" fmla="*/ 2147483646 h 5585"/>
                <a:gd name="T40" fmla="*/ 2147483646 w 5871"/>
                <a:gd name="T41" fmla="*/ 2147483646 h 5585"/>
                <a:gd name="T42" fmla="*/ 2147483646 w 5871"/>
                <a:gd name="T43" fmla="*/ 2147483646 h 5585"/>
                <a:gd name="T44" fmla="*/ 2147483646 w 5871"/>
                <a:gd name="T45" fmla="*/ 2147483646 h 5585"/>
                <a:gd name="T46" fmla="*/ 2147483646 w 5871"/>
                <a:gd name="T47" fmla="*/ 2147483646 h 5585"/>
                <a:gd name="T48" fmla="*/ 2147483646 w 5871"/>
                <a:gd name="T49" fmla="*/ 2147483646 h 5585"/>
                <a:gd name="T50" fmla="*/ 2147483646 w 5871"/>
                <a:gd name="T51" fmla="*/ 2147483646 h 5585"/>
                <a:gd name="T52" fmla="*/ 2147483646 w 5871"/>
                <a:gd name="T53" fmla="*/ 2147483646 h 5585"/>
                <a:gd name="T54" fmla="*/ 2147483646 w 5871"/>
                <a:gd name="T55" fmla="*/ 2147483646 h 5585"/>
                <a:gd name="T56" fmla="*/ 2147483646 w 5871"/>
                <a:gd name="T57" fmla="*/ 2147483646 h 5585"/>
                <a:gd name="T58" fmla="*/ 2147483646 w 5871"/>
                <a:gd name="T59" fmla="*/ 2147483646 h 5585"/>
                <a:gd name="T60" fmla="*/ 2147483646 w 5871"/>
                <a:gd name="T61" fmla="*/ 2147483646 h 5585"/>
                <a:gd name="T62" fmla="*/ 2147483646 w 5871"/>
                <a:gd name="T63" fmla="*/ 2147483646 h 5585"/>
                <a:gd name="T64" fmla="*/ 2147483646 w 5871"/>
                <a:gd name="T65" fmla="*/ 2147483646 h 5585"/>
                <a:gd name="T66" fmla="*/ 2147483646 w 5871"/>
                <a:gd name="T67" fmla="*/ 2147483646 h 5585"/>
                <a:gd name="T68" fmla="*/ 2147483646 w 5871"/>
                <a:gd name="T69" fmla="*/ 2147483646 h 5585"/>
                <a:gd name="T70" fmla="*/ 2147483646 w 5871"/>
                <a:gd name="T71" fmla="*/ 2147483646 h 5585"/>
                <a:gd name="T72" fmla="*/ 2147483646 w 5871"/>
                <a:gd name="T73" fmla="*/ 2147483646 h 5585"/>
                <a:gd name="T74" fmla="*/ 2147483646 w 5871"/>
                <a:gd name="T75" fmla="*/ 2147483646 h 5585"/>
                <a:gd name="T76" fmla="*/ 2147483646 w 5871"/>
                <a:gd name="T77" fmla="*/ 2147483646 h 5585"/>
                <a:gd name="T78" fmla="*/ 2147483646 w 5871"/>
                <a:gd name="T79" fmla="*/ 2147483646 h 5585"/>
                <a:gd name="T80" fmla="*/ 2147483646 w 5871"/>
                <a:gd name="T81" fmla="*/ 2147483646 h 5585"/>
                <a:gd name="T82" fmla="*/ 2147483646 w 5871"/>
                <a:gd name="T83" fmla="*/ 2147483646 h 5585"/>
                <a:gd name="T84" fmla="*/ 2147483646 w 5871"/>
                <a:gd name="T85" fmla="*/ 2147483646 h 5585"/>
                <a:gd name="T86" fmla="*/ 2147483646 w 5871"/>
                <a:gd name="T87" fmla="*/ 2147483646 h 5585"/>
                <a:gd name="T88" fmla="*/ 2147483646 w 5871"/>
                <a:gd name="T89" fmla="*/ 2147483646 h 5585"/>
                <a:gd name="T90" fmla="*/ 2147483646 w 5871"/>
                <a:gd name="T91" fmla="*/ 2147483646 h 5585"/>
                <a:gd name="T92" fmla="*/ 2147483646 w 5871"/>
                <a:gd name="T93" fmla="*/ 2147483646 h 5585"/>
                <a:gd name="T94" fmla="*/ 2147483646 w 5871"/>
                <a:gd name="T95" fmla="*/ 2147483646 h 5585"/>
                <a:gd name="T96" fmla="*/ 2147483646 w 5871"/>
                <a:gd name="T97" fmla="*/ 2147483646 h 5585"/>
                <a:gd name="T98" fmla="*/ 2147483646 w 5871"/>
                <a:gd name="T99" fmla="*/ 2147483646 h 5585"/>
                <a:gd name="T100" fmla="*/ 2147483646 w 5871"/>
                <a:gd name="T101" fmla="*/ 2147483646 h 5585"/>
                <a:gd name="T102" fmla="*/ 2147483646 w 5871"/>
                <a:gd name="T103" fmla="*/ 2147483646 h 5585"/>
                <a:gd name="T104" fmla="*/ 0 w 5871"/>
                <a:gd name="T105" fmla="*/ 2147483646 h 5585"/>
                <a:gd name="T106" fmla="*/ 2147483646 w 5871"/>
                <a:gd name="T107" fmla="*/ 0 h 5585"/>
                <a:gd name="T108" fmla="*/ 2147483646 w 5871"/>
                <a:gd name="T109" fmla="*/ 2147483646 h 5585"/>
                <a:gd name="T110" fmla="*/ 2147483646 w 5871"/>
                <a:gd name="T111" fmla="*/ 2147483646 h 5585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5871" h="5585">
                  <a:moveTo>
                    <a:pt x="774" y="374"/>
                  </a:moveTo>
                  <a:lnTo>
                    <a:pt x="774" y="1910"/>
                  </a:lnTo>
                  <a:lnTo>
                    <a:pt x="5107" y="1910"/>
                  </a:lnTo>
                  <a:lnTo>
                    <a:pt x="5107" y="374"/>
                  </a:lnTo>
                  <a:lnTo>
                    <a:pt x="774" y="374"/>
                  </a:lnTo>
                  <a:close/>
                  <a:moveTo>
                    <a:pt x="1597" y="3265"/>
                  </a:moveTo>
                  <a:lnTo>
                    <a:pt x="1597" y="3265"/>
                  </a:lnTo>
                  <a:lnTo>
                    <a:pt x="1591" y="3265"/>
                  </a:lnTo>
                  <a:lnTo>
                    <a:pt x="1587" y="3265"/>
                  </a:lnTo>
                  <a:lnTo>
                    <a:pt x="1586" y="3265"/>
                  </a:lnTo>
                  <a:lnTo>
                    <a:pt x="1581" y="3265"/>
                  </a:lnTo>
                  <a:lnTo>
                    <a:pt x="1576" y="3265"/>
                  </a:lnTo>
                  <a:lnTo>
                    <a:pt x="1571" y="3265"/>
                  </a:lnTo>
                  <a:lnTo>
                    <a:pt x="1570" y="3265"/>
                  </a:lnTo>
                  <a:lnTo>
                    <a:pt x="1566" y="3265"/>
                  </a:lnTo>
                  <a:lnTo>
                    <a:pt x="1560" y="3265"/>
                  </a:lnTo>
                  <a:lnTo>
                    <a:pt x="1555" y="3265"/>
                  </a:lnTo>
                  <a:lnTo>
                    <a:pt x="1550" y="3265"/>
                  </a:lnTo>
                  <a:lnTo>
                    <a:pt x="1545" y="3265"/>
                  </a:lnTo>
                  <a:lnTo>
                    <a:pt x="1540" y="3265"/>
                  </a:lnTo>
                  <a:lnTo>
                    <a:pt x="1539" y="3265"/>
                  </a:lnTo>
                  <a:lnTo>
                    <a:pt x="1535" y="3265"/>
                  </a:lnTo>
                  <a:lnTo>
                    <a:pt x="1529" y="3265"/>
                  </a:lnTo>
                  <a:lnTo>
                    <a:pt x="1525" y="3265"/>
                  </a:lnTo>
                  <a:lnTo>
                    <a:pt x="1524" y="3265"/>
                  </a:lnTo>
                  <a:lnTo>
                    <a:pt x="1519" y="3265"/>
                  </a:lnTo>
                  <a:lnTo>
                    <a:pt x="1514" y="3265"/>
                  </a:lnTo>
                  <a:lnTo>
                    <a:pt x="1509" y="3265"/>
                  </a:lnTo>
                  <a:lnTo>
                    <a:pt x="1508" y="3265"/>
                  </a:lnTo>
                  <a:lnTo>
                    <a:pt x="1504" y="3265"/>
                  </a:lnTo>
                  <a:lnTo>
                    <a:pt x="1498" y="3265"/>
                  </a:lnTo>
                  <a:lnTo>
                    <a:pt x="1494" y="3265"/>
                  </a:lnTo>
                  <a:lnTo>
                    <a:pt x="1493" y="3265"/>
                  </a:lnTo>
                  <a:lnTo>
                    <a:pt x="1488" y="3265"/>
                  </a:lnTo>
                  <a:lnTo>
                    <a:pt x="1483" y="3265"/>
                  </a:lnTo>
                  <a:lnTo>
                    <a:pt x="1478" y="3265"/>
                  </a:lnTo>
                  <a:lnTo>
                    <a:pt x="1477" y="3265"/>
                  </a:lnTo>
                  <a:lnTo>
                    <a:pt x="1473" y="3265"/>
                  </a:lnTo>
                  <a:lnTo>
                    <a:pt x="1467" y="3265"/>
                  </a:lnTo>
                  <a:lnTo>
                    <a:pt x="1463" y="3265"/>
                  </a:lnTo>
                  <a:lnTo>
                    <a:pt x="1462" y="3265"/>
                  </a:lnTo>
                  <a:lnTo>
                    <a:pt x="1457" y="3265"/>
                  </a:lnTo>
                  <a:lnTo>
                    <a:pt x="1452" y="3265"/>
                  </a:lnTo>
                  <a:lnTo>
                    <a:pt x="1446" y="3265"/>
                  </a:lnTo>
                  <a:lnTo>
                    <a:pt x="1442" y="3265"/>
                  </a:lnTo>
                  <a:lnTo>
                    <a:pt x="1266" y="3265"/>
                  </a:lnTo>
                  <a:lnTo>
                    <a:pt x="1345" y="3830"/>
                  </a:lnTo>
                  <a:lnTo>
                    <a:pt x="1294" y="3911"/>
                  </a:lnTo>
                  <a:lnTo>
                    <a:pt x="1345" y="3977"/>
                  </a:lnTo>
                  <a:lnTo>
                    <a:pt x="1117" y="4116"/>
                  </a:lnTo>
                  <a:lnTo>
                    <a:pt x="1112" y="4144"/>
                  </a:lnTo>
                  <a:lnTo>
                    <a:pt x="1106" y="4173"/>
                  </a:lnTo>
                  <a:lnTo>
                    <a:pt x="1103" y="4201"/>
                  </a:lnTo>
                  <a:lnTo>
                    <a:pt x="1099" y="4228"/>
                  </a:lnTo>
                  <a:lnTo>
                    <a:pt x="1097" y="4255"/>
                  </a:lnTo>
                  <a:lnTo>
                    <a:pt x="1096" y="4281"/>
                  </a:lnTo>
                  <a:lnTo>
                    <a:pt x="1096" y="4308"/>
                  </a:lnTo>
                  <a:lnTo>
                    <a:pt x="1096" y="4333"/>
                  </a:lnTo>
                  <a:lnTo>
                    <a:pt x="1097" y="4359"/>
                  </a:lnTo>
                  <a:lnTo>
                    <a:pt x="1098" y="4383"/>
                  </a:lnTo>
                  <a:lnTo>
                    <a:pt x="1100" y="4407"/>
                  </a:lnTo>
                  <a:lnTo>
                    <a:pt x="1104" y="4432"/>
                  </a:lnTo>
                  <a:lnTo>
                    <a:pt x="1112" y="4478"/>
                  </a:lnTo>
                  <a:lnTo>
                    <a:pt x="1121" y="4523"/>
                  </a:lnTo>
                  <a:lnTo>
                    <a:pt x="1133" y="4568"/>
                  </a:lnTo>
                  <a:lnTo>
                    <a:pt x="1147" y="4611"/>
                  </a:lnTo>
                  <a:lnTo>
                    <a:pt x="1162" y="4653"/>
                  </a:lnTo>
                  <a:lnTo>
                    <a:pt x="1179" y="4694"/>
                  </a:lnTo>
                  <a:lnTo>
                    <a:pt x="1198" y="4733"/>
                  </a:lnTo>
                  <a:lnTo>
                    <a:pt x="1218" y="4772"/>
                  </a:lnTo>
                  <a:lnTo>
                    <a:pt x="1238" y="4812"/>
                  </a:lnTo>
                  <a:lnTo>
                    <a:pt x="1259" y="4849"/>
                  </a:lnTo>
                  <a:lnTo>
                    <a:pt x="774" y="4849"/>
                  </a:lnTo>
                  <a:lnTo>
                    <a:pt x="774" y="2135"/>
                  </a:lnTo>
                  <a:lnTo>
                    <a:pt x="2185" y="2135"/>
                  </a:lnTo>
                  <a:lnTo>
                    <a:pt x="2185" y="4849"/>
                  </a:lnTo>
                  <a:lnTo>
                    <a:pt x="1780" y="4849"/>
                  </a:lnTo>
                  <a:lnTo>
                    <a:pt x="1801" y="4812"/>
                  </a:lnTo>
                  <a:lnTo>
                    <a:pt x="1821" y="4772"/>
                  </a:lnTo>
                  <a:lnTo>
                    <a:pt x="1841" y="4733"/>
                  </a:lnTo>
                  <a:lnTo>
                    <a:pt x="1859" y="4694"/>
                  </a:lnTo>
                  <a:lnTo>
                    <a:pt x="1876" y="4653"/>
                  </a:lnTo>
                  <a:lnTo>
                    <a:pt x="1892" y="4611"/>
                  </a:lnTo>
                  <a:lnTo>
                    <a:pt x="1905" y="4568"/>
                  </a:lnTo>
                  <a:lnTo>
                    <a:pt x="1917" y="4523"/>
                  </a:lnTo>
                  <a:lnTo>
                    <a:pt x="1927" y="4478"/>
                  </a:lnTo>
                  <a:lnTo>
                    <a:pt x="1935" y="4432"/>
                  </a:lnTo>
                  <a:lnTo>
                    <a:pt x="1938" y="4407"/>
                  </a:lnTo>
                  <a:lnTo>
                    <a:pt x="1941" y="4383"/>
                  </a:lnTo>
                  <a:lnTo>
                    <a:pt x="1942" y="4359"/>
                  </a:lnTo>
                  <a:lnTo>
                    <a:pt x="1943" y="4333"/>
                  </a:lnTo>
                  <a:lnTo>
                    <a:pt x="1943" y="4308"/>
                  </a:lnTo>
                  <a:lnTo>
                    <a:pt x="1942" y="4281"/>
                  </a:lnTo>
                  <a:lnTo>
                    <a:pt x="1941" y="4255"/>
                  </a:lnTo>
                  <a:lnTo>
                    <a:pt x="1938" y="4228"/>
                  </a:lnTo>
                  <a:lnTo>
                    <a:pt x="1936" y="4201"/>
                  </a:lnTo>
                  <a:lnTo>
                    <a:pt x="1932" y="4173"/>
                  </a:lnTo>
                  <a:lnTo>
                    <a:pt x="1927" y="4144"/>
                  </a:lnTo>
                  <a:lnTo>
                    <a:pt x="1922" y="4116"/>
                  </a:lnTo>
                  <a:lnTo>
                    <a:pt x="1694" y="3977"/>
                  </a:lnTo>
                  <a:lnTo>
                    <a:pt x="1745" y="3911"/>
                  </a:lnTo>
                  <a:lnTo>
                    <a:pt x="1694" y="3830"/>
                  </a:lnTo>
                  <a:lnTo>
                    <a:pt x="1771" y="3265"/>
                  </a:lnTo>
                  <a:lnTo>
                    <a:pt x="1597" y="3265"/>
                  </a:lnTo>
                  <a:close/>
                  <a:moveTo>
                    <a:pt x="4819" y="863"/>
                  </a:moveTo>
                  <a:lnTo>
                    <a:pt x="4819" y="1057"/>
                  </a:lnTo>
                  <a:lnTo>
                    <a:pt x="3585" y="1057"/>
                  </a:lnTo>
                  <a:lnTo>
                    <a:pt x="3585" y="863"/>
                  </a:lnTo>
                  <a:lnTo>
                    <a:pt x="4819" y="863"/>
                  </a:lnTo>
                  <a:close/>
                  <a:moveTo>
                    <a:pt x="5002" y="1108"/>
                  </a:moveTo>
                  <a:lnTo>
                    <a:pt x="5002" y="1379"/>
                  </a:lnTo>
                  <a:lnTo>
                    <a:pt x="3769" y="1379"/>
                  </a:lnTo>
                  <a:lnTo>
                    <a:pt x="3769" y="1108"/>
                  </a:lnTo>
                  <a:lnTo>
                    <a:pt x="5002" y="1108"/>
                  </a:lnTo>
                  <a:close/>
                  <a:moveTo>
                    <a:pt x="4891" y="1429"/>
                  </a:moveTo>
                  <a:lnTo>
                    <a:pt x="4891" y="1623"/>
                  </a:lnTo>
                  <a:lnTo>
                    <a:pt x="3657" y="1623"/>
                  </a:lnTo>
                  <a:lnTo>
                    <a:pt x="3657" y="1429"/>
                  </a:lnTo>
                  <a:lnTo>
                    <a:pt x="4891" y="1429"/>
                  </a:lnTo>
                  <a:close/>
                  <a:moveTo>
                    <a:pt x="4977" y="1659"/>
                  </a:moveTo>
                  <a:lnTo>
                    <a:pt x="4977" y="1853"/>
                  </a:lnTo>
                  <a:lnTo>
                    <a:pt x="3743" y="1853"/>
                  </a:lnTo>
                  <a:lnTo>
                    <a:pt x="3743" y="1659"/>
                  </a:lnTo>
                  <a:lnTo>
                    <a:pt x="4977" y="1659"/>
                  </a:lnTo>
                  <a:close/>
                  <a:moveTo>
                    <a:pt x="1643" y="596"/>
                  </a:moveTo>
                  <a:lnTo>
                    <a:pt x="1833" y="561"/>
                  </a:lnTo>
                  <a:lnTo>
                    <a:pt x="2061" y="1773"/>
                  </a:lnTo>
                  <a:lnTo>
                    <a:pt x="1871" y="1809"/>
                  </a:lnTo>
                  <a:lnTo>
                    <a:pt x="1643" y="596"/>
                  </a:lnTo>
                  <a:close/>
                  <a:moveTo>
                    <a:pt x="1388" y="596"/>
                  </a:moveTo>
                  <a:lnTo>
                    <a:pt x="1579" y="561"/>
                  </a:lnTo>
                  <a:lnTo>
                    <a:pt x="1807" y="1773"/>
                  </a:lnTo>
                  <a:lnTo>
                    <a:pt x="1616" y="1809"/>
                  </a:lnTo>
                  <a:lnTo>
                    <a:pt x="1388" y="596"/>
                  </a:lnTo>
                  <a:close/>
                  <a:moveTo>
                    <a:pt x="1134" y="596"/>
                  </a:moveTo>
                  <a:lnTo>
                    <a:pt x="1324" y="561"/>
                  </a:lnTo>
                  <a:lnTo>
                    <a:pt x="1551" y="1773"/>
                  </a:lnTo>
                  <a:lnTo>
                    <a:pt x="1361" y="1809"/>
                  </a:lnTo>
                  <a:lnTo>
                    <a:pt x="1134" y="596"/>
                  </a:lnTo>
                  <a:close/>
                  <a:moveTo>
                    <a:pt x="884" y="568"/>
                  </a:moveTo>
                  <a:lnTo>
                    <a:pt x="1077" y="568"/>
                  </a:lnTo>
                  <a:lnTo>
                    <a:pt x="1077" y="1802"/>
                  </a:lnTo>
                  <a:lnTo>
                    <a:pt x="884" y="1802"/>
                  </a:lnTo>
                  <a:lnTo>
                    <a:pt x="884" y="568"/>
                  </a:lnTo>
                  <a:close/>
                  <a:moveTo>
                    <a:pt x="3540" y="2418"/>
                  </a:moveTo>
                  <a:lnTo>
                    <a:pt x="3807" y="2354"/>
                  </a:lnTo>
                  <a:lnTo>
                    <a:pt x="4033" y="3306"/>
                  </a:lnTo>
                  <a:lnTo>
                    <a:pt x="3765" y="3369"/>
                  </a:lnTo>
                  <a:lnTo>
                    <a:pt x="3540" y="2418"/>
                  </a:lnTo>
                  <a:close/>
                  <a:moveTo>
                    <a:pt x="3622" y="2531"/>
                  </a:moveTo>
                  <a:lnTo>
                    <a:pt x="3639" y="2606"/>
                  </a:lnTo>
                  <a:lnTo>
                    <a:pt x="3791" y="2570"/>
                  </a:lnTo>
                  <a:lnTo>
                    <a:pt x="3773" y="2496"/>
                  </a:lnTo>
                  <a:lnTo>
                    <a:pt x="3622" y="2531"/>
                  </a:lnTo>
                  <a:close/>
                  <a:moveTo>
                    <a:pt x="3739" y="3028"/>
                  </a:moveTo>
                  <a:lnTo>
                    <a:pt x="3776" y="3184"/>
                  </a:lnTo>
                  <a:lnTo>
                    <a:pt x="3928" y="3148"/>
                  </a:lnTo>
                  <a:lnTo>
                    <a:pt x="3890" y="2991"/>
                  </a:lnTo>
                  <a:lnTo>
                    <a:pt x="3739" y="3028"/>
                  </a:lnTo>
                  <a:close/>
                  <a:moveTo>
                    <a:pt x="3193" y="2418"/>
                  </a:moveTo>
                  <a:lnTo>
                    <a:pt x="3418" y="3369"/>
                  </a:lnTo>
                  <a:lnTo>
                    <a:pt x="3687" y="3306"/>
                  </a:lnTo>
                  <a:lnTo>
                    <a:pt x="3461" y="2354"/>
                  </a:lnTo>
                  <a:lnTo>
                    <a:pt x="3193" y="2418"/>
                  </a:lnTo>
                  <a:close/>
                  <a:moveTo>
                    <a:pt x="3276" y="2531"/>
                  </a:moveTo>
                  <a:lnTo>
                    <a:pt x="3426" y="2496"/>
                  </a:lnTo>
                  <a:lnTo>
                    <a:pt x="3444" y="2570"/>
                  </a:lnTo>
                  <a:lnTo>
                    <a:pt x="3292" y="2606"/>
                  </a:lnTo>
                  <a:lnTo>
                    <a:pt x="3276" y="2531"/>
                  </a:lnTo>
                  <a:close/>
                  <a:moveTo>
                    <a:pt x="3393" y="3028"/>
                  </a:moveTo>
                  <a:lnTo>
                    <a:pt x="3429" y="3184"/>
                  </a:lnTo>
                  <a:lnTo>
                    <a:pt x="3581" y="3148"/>
                  </a:lnTo>
                  <a:lnTo>
                    <a:pt x="3544" y="2991"/>
                  </a:lnTo>
                  <a:lnTo>
                    <a:pt x="3393" y="3028"/>
                  </a:lnTo>
                  <a:close/>
                  <a:moveTo>
                    <a:pt x="2841" y="2418"/>
                  </a:moveTo>
                  <a:lnTo>
                    <a:pt x="3109" y="2354"/>
                  </a:lnTo>
                  <a:lnTo>
                    <a:pt x="3335" y="3306"/>
                  </a:lnTo>
                  <a:lnTo>
                    <a:pt x="3067" y="3369"/>
                  </a:lnTo>
                  <a:lnTo>
                    <a:pt x="2841" y="2418"/>
                  </a:lnTo>
                  <a:close/>
                  <a:moveTo>
                    <a:pt x="2923" y="2531"/>
                  </a:moveTo>
                  <a:lnTo>
                    <a:pt x="2941" y="2606"/>
                  </a:lnTo>
                  <a:lnTo>
                    <a:pt x="3092" y="2570"/>
                  </a:lnTo>
                  <a:lnTo>
                    <a:pt x="3075" y="2496"/>
                  </a:lnTo>
                  <a:lnTo>
                    <a:pt x="2923" y="2531"/>
                  </a:lnTo>
                  <a:close/>
                  <a:moveTo>
                    <a:pt x="3041" y="3028"/>
                  </a:moveTo>
                  <a:lnTo>
                    <a:pt x="3192" y="2991"/>
                  </a:lnTo>
                  <a:lnTo>
                    <a:pt x="3229" y="3148"/>
                  </a:lnTo>
                  <a:lnTo>
                    <a:pt x="3078" y="3184"/>
                  </a:lnTo>
                  <a:lnTo>
                    <a:pt x="3041" y="3028"/>
                  </a:lnTo>
                  <a:close/>
                  <a:moveTo>
                    <a:pt x="2553" y="2372"/>
                  </a:moveTo>
                  <a:lnTo>
                    <a:pt x="2828" y="2372"/>
                  </a:lnTo>
                  <a:lnTo>
                    <a:pt x="2828" y="3352"/>
                  </a:lnTo>
                  <a:lnTo>
                    <a:pt x="2553" y="3352"/>
                  </a:lnTo>
                  <a:lnTo>
                    <a:pt x="2553" y="2372"/>
                  </a:lnTo>
                  <a:close/>
                  <a:moveTo>
                    <a:pt x="2606" y="2503"/>
                  </a:moveTo>
                  <a:lnTo>
                    <a:pt x="2606" y="2579"/>
                  </a:lnTo>
                  <a:lnTo>
                    <a:pt x="2762" y="2579"/>
                  </a:lnTo>
                  <a:lnTo>
                    <a:pt x="2762" y="2503"/>
                  </a:lnTo>
                  <a:lnTo>
                    <a:pt x="2606" y="2503"/>
                  </a:lnTo>
                  <a:close/>
                  <a:moveTo>
                    <a:pt x="2606" y="3012"/>
                  </a:moveTo>
                  <a:lnTo>
                    <a:pt x="2606" y="3173"/>
                  </a:lnTo>
                  <a:lnTo>
                    <a:pt x="2762" y="3173"/>
                  </a:lnTo>
                  <a:lnTo>
                    <a:pt x="2762" y="3012"/>
                  </a:lnTo>
                  <a:lnTo>
                    <a:pt x="2606" y="3012"/>
                  </a:lnTo>
                  <a:close/>
                  <a:moveTo>
                    <a:pt x="5555" y="151"/>
                  </a:moveTo>
                  <a:lnTo>
                    <a:pt x="5555" y="374"/>
                  </a:lnTo>
                  <a:lnTo>
                    <a:pt x="5555" y="4849"/>
                  </a:lnTo>
                  <a:lnTo>
                    <a:pt x="5871" y="4849"/>
                  </a:lnTo>
                  <a:lnTo>
                    <a:pt x="5871" y="5585"/>
                  </a:lnTo>
                  <a:lnTo>
                    <a:pt x="0" y="5585"/>
                  </a:lnTo>
                  <a:lnTo>
                    <a:pt x="0" y="4849"/>
                  </a:lnTo>
                  <a:lnTo>
                    <a:pt x="326" y="4849"/>
                  </a:lnTo>
                  <a:lnTo>
                    <a:pt x="326" y="374"/>
                  </a:lnTo>
                  <a:lnTo>
                    <a:pt x="326" y="151"/>
                  </a:lnTo>
                  <a:lnTo>
                    <a:pt x="326" y="0"/>
                  </a:lnTo>
                  <a:lnTo>
                    <a:pt x="5555" y="0"/>
                  </a:lnTo>
                  <a:lnTo>
                    <a:pt x="5555" y="151"/>
                  </a:lnTo>
                  <a:close/>
                  <a:moveTo>
                    <a:pt x="2409" y="2135"/>
                  </a:moveTo>
                  <a:lnTo>
                    <a:pt x="2409" y="3385"/>
                  </a:lnTo>
                  <a:lnTo>
                    <a:pt x="5107" y="3385"/>
                  </a:lnTo>
                  <a:lnTo>
                    <a:pt x="5107" y="2135"/>
                  </a:lnTo>
                  <a:lnTo>
                    <a:pt x="2409" y="2135"/>
                  </a:lnTo>
                  <a:close/>
                  <a:moveTo>
                    <a:pt x="2409" y="3609"/>
                  </a:moveTo>
                  <a:lnTo>
                    <a:pt x="2409" y="4849"/>
                  </a:lnTo>
                  <a:lnTo>
                    <a:pt x="5107" y="4849"/>
                  </a:lnTo>
                  <a:lnTo>
                    <a:pt x="5107" y="3609"/>
                  </a:lnTo>
                  <a:lnTo>
                    <a:pt x="2409" y="36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6426569" y="3708218"/>
            <a:ext cx="25167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Extention1:</a:t>
            </a:r>
          </a:p>
          <a:p>
            <a:pPr algn="ctr"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Adding the surrounding</a:t>
            </a:r>
            <a:endParaRPr lang="zh-CN" altLang="en-US" sz="2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46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4886779" y="3382112"/>
            <a:ext cx="743401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Martin </a:t>
            </a:r>
            <a:r>
              <a:rPr lang="en-US" altLang="zh-CN" sz="3200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Gardner and </a:t>
            </a:r>
            <a:r>
              <a:rPr lang="en-US" altLang="zh-CN" sz="32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his </a:t>
            </a:r>
            <a:r>
              <a:rPr lang="en-US" altLang="zh-CN" sz="32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shenanigan</a:t>
            </a:r>
            <a:endParaRPr lang="en-US" altLang="zh-CN" sz="32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36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186030" y="4213108"/>
            <a:ext cx="647031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Who is Martin Gardner?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When and why did he put forward it?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Did he really come up with a counterexample?</a:t>
            </a: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47586"/>
          <a:stretch>
            <a:fillRect/>
          </a:stretch>
        </p:blipFill>
        <p:spPr>
          <a:xfrm>
            <a:off x="-1" y="0"/>
            <a:ext cx="5418916" cy="6858000"/>
          </a:xfrm>
          <a:custGeom>
            <a:avLst/>
            <a:gdLst>
              <a:gd name="connsiteX0" fmla="*/ 0 w 5418916"/>
              <a:gd name="connsiteY0" fmla="*/ 0 h 6858000"/>
              <a:gd name="connsiteX1" fmla="*/ 5418916 w 5418916"/>
              <a:gd name="connsiteY1" fmla="*/ 0 h 6858000"/>
              <a:gd name="connsiteX2" fmla="*/ 3236852 w 5418916"/>
              <a:gd name="connsiteY2" fmla="*/ 6858000 h 6858000"/>
              <a:gd name="connsiteX3" fmla="*/ 0 w 54189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8916" h="6858000">
                <a:moveTo>
                  <a:pt x="0" y="0"/>
                </a:moveTo>
                <a:lnTo>
                  <a:pt x="5418916" y="0"/>
                </a:lnTo>
                <a:lnTo>
                  <a:pt x="323685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5" name="等腰三角形 34"/>
          <p:cNvSpPr/>
          <p:nvPr/>
        </p:nvSpPr>
        <p:spPr>
          <a:xfrm>
            <a:off x="3156915" y="0"/>
            <a:ext cx="2262000" cy="6858000"/>
          </a:xfrm>
          <a:custGeom>
            <a:avLst/>
            <a:gdLst>
              <a:gd name="connsiteX0" fmla="*/ 0 w 607372"/>
              <a:gd name="connsiteY0" fmla="*/ 6858000 h 6858000"/>
              <a:gd name="connsiteX1" fmla="*/ 607372 w 607372"/>
              <a:gd name="connsiteY1" fmla="*/ 0 h 6858000"/>
              <a:gd name="connsiteX2" fmla="*/ 607372 w 607372"/>
              <a:gd name="connsiteY2" fmla="*/ 6858000 h 6858000"/>
              <a:gd name="connsiteX3" fmla="*/ 0 w 607372"/>
              <a:gd name="connsiteY3" fmla="*/ 6858000 h 6858000"/>
              <a:gd name="connsiteX0" fmla="*/ 0 w 2262000"/>
              <a:gd name="connsiteY0" fmla="*/ 6945086 h 6945086"/>
              <a:gd name="connsiteX1" fmla="*/ 2262000 w 2262000"/>
              <a:gd name="connsiteY1" fmla="*/ 0 h 6945086"/>
              <a:gd name="connsiteX2" fmla="*/ 607372 w 2262000"/>
              <a:gd name="connsiteY2" fmla="*/ 6945086 h 6945086"/>
              <a:gd name="connsiteX3" fmla="*/ 0 w 2262000"/>
              <a:gd name="connsiteY3" fmla="*/ 6945086 h 694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2000" h="6945086">
                <a:moveTo>
                  <a:pt x="0" y="6945086"/>
                </a:moveTo>
                <a:lnTo>
                  <a:pt x="2262000" y="0"/>
                </a:lnTo>
                <a:lnTo>
                  <a:pt x="607372" y="6945086"/>
                </a:lnTo>
                <a:lnTo>
                  <a:pt x="0" y="69450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694579" y="1138776"/>
            <a:ext cx="1277954" cy="1277954"/>
            <a:chOff x="1131485" y="2234042"/>
            <a:chExt cx="1607262" cy="1607262"/>
          </a:xfrm>
        </p:grpSpPr>
        <p:sp>
          <p:nvSpPr>
            <p:cNvPr id="33" name="椭圆 32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7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5829300" y="3369233"/>
            <a:ext cx="5461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7619450" y="2523433"/>
            <a:ext cx="1428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01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01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artin Gardner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309094"/>
            <a:ext cx="12192000" cy="7167093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9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0" y="-36499"/>
            <a:ext cx="12192000" cy="698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41318" y="-41030"/>
            <a:ext cx="7827350" cy="658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Background: Introduction to Martin Gardner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9153" y="58154"/>
            <a:ext cx="593817" cy="593817"/>
            <a:chOff x="1131485" y="2234042"/>
            <a:chExt cx="1607262" cy="1607262"/>
          </a:xfrm>
        </p:grpSpPr>
        <p:sp>
          <p:nvSpPr>
            <p:cNvPr id="6" name="椭圆 5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-39788" y="679763"/>
            <a:ext cx="12271576" cy="6302915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576" y="892406"/>
            <a:ext cx="1219200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/>
              <a:t>Martin Gardner: </a:t>
            </a:r>
          </a:p>
          <a:p>
            <a:endParaRPr lang="en-US" altLang="zh-CN" sz="3000" dirty="0" smtClean="0"/>
          </a:p>
          <a:p>
            <a:r>
              <a:rPr lang="en-US" altLang="zh-CN" sz="3000" dirty="0" smtClean="0"/>
              <a:t>·</a:t>
            </a:r>
            <a:r>
              <a:rPr lang="en-US" altLang="zh-CN" dirty="0"/>
              <a:t> </a:t>
            </a:r>
            <a:r>
              <a:rPr lang="en-US" altLang="zh-CN" sz="3000" dirty="0"/>
              <a:t>An American </a:t>
            </a:r>
            <a:r>
              <a:rPr lang="en-US" altLang="zh-CN" sz="3000" dirty="0" smtClean="0"/>
              <a:t>popular mathematics</a:t>
            </a:r>
            <a:r>
              <a:rPr lang="en-US" altLang="zh-CN" sz="3000" dirty="0"/>
              <a:t> and </a:t>
            </a:r>
            <a:r>
              <a:rPr lang="en-US" altLang="zh-CN" sz="3000" dirty="0" smtClean="0"/>
              <a:t>popular science</a:t>
            </a:r>
            <a:r>
              <a:rPr lang="en-US" altLang="zh-CN" sz="3000" dirty="0"/>
              <a:t> </a:t>
            </a:r>
            <a:r>
              <a:rPr lang="en-US" altLang="zh-CN" sz="3000" dirty="0" smtClean="0"/>
              <a:t>writer</a:t>
            </a:r>
          </a:p>
          <a:p>
            <a:endParaRPr lang="en-US" altLang="zh-CN" sz="3000" dirty="0" smtClean="0"/>
          </a:p>
          <a:p>
            <a:r>
              <a:rPr lang="en-US" altLang="zh-CN" sz="3000" dirty="0" smtClean="0"/>
              <a:t>·Interests: </a:t>
            </a:r>
            <a:r>
              <a:rPr lang="en-US" altLang="zh-CN" sz="3000" dirty="0"/>
              <a:t>scientific skepticism, </a:t>
            </a:r>
            <a:r>
              <a:rPr lang="en-US" altLang="zh-CN" sz="3000" dirty="0" err="1"/>
              <a:t>micromagic</a:t>
            </a:r>
            <a:r>
              <a:rPr lang="en-US" altLang="zh-CN" sz="3000" dirty="0"/>
              <a:t>, philosophy, religion, and literature—especially the writings of Lewis </a:t>
            </a:r>
            <a:r>
              <a:rPr lang="en-US" altLang="zh-CN" sz="3000" dirty="0" smtClean="0"/>
              <a:t>Carroll</a:t>
            </a:r>
          </a:p>
          <a:p>
            <a:endParaRPr lang="en-US" altLang="zh-CN" sz="3000" dirty="0"/>
          </a:p>
          <a:p>
            <a:r>
              <a:rPr lang="en-US" altLang="zh-CN" sz="3000" dirty="0" smtClean="0"/>
              <a:t>· The </a:t>
            </a:r>
            <a:r>
              <a:rPr lang="en-US" altLang="zh-CN" sz="3000" dirty="0"/>
              <a:t>long-time “</a:t>
            </a:r>
            <a:r>
              <a:rPr lang="en-US" altLang="zh-CN" sz="3000" i="1" dirty="0"/>
              <a:t>Mathematical Games</a:t>
            </a:r>
            <a:r>
              <a:rPr lang="en-US" altLang="zh-CN" sz="3000" dirty="0"/>
              <a:t>” </a:t>
            </a:r>
            <a:r>
              <a:rPr lang="en-US" altLang="zh-CN" sz="3000" dirty="0" smtClean="0"/>
              <a:t>columnist in </a:t>
            </a:r>
            <a:r>
              <a:rPr lang="en-US" altLang="zh-CN" sz="3000" i="1" dirty="0" smtClean="0"/>
              <a:t>Scientific American</a:t>
            </a:r>
            <a:endParaRPr lang="zh-CN" altLang="en-US" sz="3000" i="1" dirty="0"/>
          </a:p>
        </p:txBody>
      </p:sp>
      <p:pic>
        <p:nvPicPr>
          <p:cNvPr id="1028" name="Picture 4" descr="https://gss1.bdstatic.com/-vo3dSag_xI4khGkpoWK1HF6hhy/baike/c0%3Dbaike80%2C5%2C5%2C80%2C26/sign=be6de36ef01fbe090853cb460a096756/bd3eb13533fa828b63b841fbff1f4134970a5a0b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489" y="4924260"/>
            <a:ext cx="2159015" cy="194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424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87401"/>
            <a:ext cx="6623354" cy="60706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2044"/>
            <a:ext cx="12192000" cy="698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41318" y="-38637"/>
            <a:ext cx="70019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rPr>
              <a:t>Martin 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</a:rPr>
              <a:t>Gardner's April Fool's Map</a:t>
            </a:r>
          </a:p>
          <a:p>
            <a:pPr>
              <a:lnSpc>
                <a:spcPct val="150000"/>
              </a:lnSpc>
            </a:pP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9153" y="58154"/>
            <a:ext cx="593817" cy="593817"/>
            <a:chOff x="1131485" y="2234042"/>
            <a:chExt cx="1607262" cy="1607262"/>
          </a:xfrm>
        </p:grpSpPr>
        <p:sp>
          <p:nvSpPr>
            <p:cNvPr id="6" name="椭圆 5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159153" y="3176370"/>
            <a:ext cx="6304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Time: April Fools’ Day in 1975</a:t>
            </a:r>
            <a:endParaRPr lang="zh-CN" altLang="en-US" sz="3200" dirty="0"/>
          </a:p>
        </p:txBody>
      </p:sp>
      <p:sp>
        <p:nvSpPr>
          <p:cNvPr id="36" name="文本框 35"/>
          <p:cNvSpPr txBox="1"/>
          <p:nvPr/>
        </p:nvSpPr>
        <p:spPr>
          <a:xfrm>
            <a:off x="287970" y="4327301"/>
            <a:ext cx="61753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It was punished in the magazine </a:t>
            </a:r>
            <a:r>
              <a:rPr lang="en-US" altLang="zh-CN" sz="3200" i="1" dirty="0" smtClean="0"/>
              <a:t>Scientific American</a:t>
            </a:r>
            <a:endParaRPr lang="zh-CN" alt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317814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5721684" y="3369233"/>
            <a:ext cx="5708293" cy="1651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600" b="1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Solutions </a:t>
            </a:r>
            <a:r>
              <a:rPr lang="en-US" altLang="zh-CN" sz="36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with 4 colors</a:t>
            </a:r>
          </a:p>
          <a:p>
            <a:pPr>
              <a:lnSpc>
                <a:spcPct val="150000"/>
              </a:lnSpc>
            </a:pPr>
            <a:endParaRPr lang="zh-CN" altLang="en-US" sz="36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002230" y="4877242"/>
            <a:ext cx="7386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Is there any tips to solve it quickly and </a:t>
            </a:r>
            <a:r>
              <a:rPr lang="en-US" altLang="zh-CN" sz="2400" dirty="0" err="1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accuratedly</a:t>
            </a:r>
            <a:r>
              <a:rPr lang="en-US" altLang="zh-CN" sz="24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?</a:t>
            </a:r>
            <a:endParaRPr lang="zh-CN" altLang="en-US" sz="2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47586"/>
          <a:stretch>
            <a:fillRect/>
          </a:stretch>
        </p:blipFill>
        <p:spPr>
          <a:xfrm>
            <a:off x="-1" y="0"/>
            <a:ext cx="5418916" cy="6858000"/>
          </a:xfrm>
          <a:custGeom>
            <a:avLst/>
            <a:gdLst>
              <a:gd name="connsiteX0" fmla="*/ 0 w 5418916"/>
              <a:gd name="connsiteY0" fmla="*/ 0 h 6858000"/>
              <a:gd name="connsiteX1" fmla="*/ 5418916 w 5418916"/>
              <a:gd name="connsiteY1" fmla="*/ 0 h 6858000"/>
              <a:gd name="connsiteX2" fmla="*/ 3236852 w 5418916"/>
              <a:gd name="connsiteY2" fmla="*/ 6858000 h 6858000"/>
              <a:gd name="connsiteX3" fmla="*/ 0 w 54189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8916" h="6858000">
                <a:moveTo>
                  <a:pt x="0" y="0"/>
                </a:moveTo>
                <a:lnTo>
                  <a:pt x="5418916" y="0"/>
                </a:lnTo>
                <a:lnTo>
                  <a:pt x="323685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5" name="等腰三角形 34"/>
          <p:cNvSpPr/>
          <p:nvPr/>
        </p:nvSpPr>
        <p:spPr>
          <a:xfrm>
            <a:off x="3156915" y="0"/>
            <a:ext cx="2262000" cy="6858000"/>
          </a:xfrm>
          <a:custGeom>
            <a:avLst/>
            <a:gdLst>
              <a:gd name="connsiteX0" fmla="*/ 0 w 607372"/>
              <a:gd name="connsiteY0" fmla="*/ 6858000 h 6858000"/>
              <a:gd name="connsiteX1" fmla="*/ 607372 w 607372"/>
              <a:gd name="connsiteY1" fmla="*/ 0 h 6858000"/>
              <a:gd name="connsiteX2" fmla="*/ 607372 w 607372"/>
              <a:gd name="connsiteY2" fmla="*/ 6858000 h 6858000"/>
              <a:gd name="connsiteX3" fmla="*/ 0 w 607372"/>
              <a:gd name="connsiteY3" fmla="*/ 6858000 h 6858000"/>
              <a:gd name="connsiteX0" fmla="*/ 0 w 2262000"/>
              <a:gd name="connsiteY0" fmla="*/ 6945086 h 6945086"/>
              <a:gd name="connsiteX1" fmla="*/ 2262000 w 2262000"/>
              <a:gd name="connsiteY1" fmla="*/ 0 h 6945086"/>
              <a:gd name="connsiteX2" fmla="*/ 607372 w 2262000"/>
              <a:gd name="connsiteY2" fmla="*/ 6945086 h 6945086"/>
              <a:gd name="connsiteX3" fmla="*/ 0 w 2262000"/>
              <a:gd name="connsiteY3" fmla="*/ 6945086 h 6945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2000" h="6945086">
                <a:moveTo>
                  <a:pt x="0" y="6945086"/>
                </a:moveTo>
                <a:lnTo>
                  <a:pt x="2262000" y="0"/>
                </a:lnTo>
                <a:lnTo>
                  <a:pt x="607372" y="6945086"/>
                </a:lnTo>
                <a:lnTo>
                  <a:pt x="0" y="69450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694579" y="1138776"/>
            <a:ext cx="1277954" cy="1277954"/>
            <a:chOff x="1131485" y="2234042"/>
            <a:chExt cx="1607262" cy="1607262"/>
          </a:xfrm>
        </p:grpSpPr>
        <p:sp>
          <p:nvSpPr>
            <p:cNvPr id="33" name="椭圆 32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7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5829300" y="3369233"/>
            <a:ext cx="5461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7619450" y="2523433"/>
            <a:ext cx="1428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02</a:t>
            </a:r>
            <a:endParaRPr lang="zh-CN" altLang="en-US" sz="2400" b="1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14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722357"/>
            <a:ext cx="12192000" cy="605155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140" y="722357"/>
            <a:ext cx="6623354" cy="60706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2044"/>
            <a:ext cx="12192000" cy="698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8877" y="-30469"/>
            <a:ext cx="57082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Covering it 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with 4 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colors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9153" y="58154"/>
            <a:ext cx="593817" cy="593817"/>
            <a:chOff x="1131485" y="2234042"/>
            <a:chExt cx="1607262" cy="1607262"/>
          </a:xfrm>
        </p:grpSpPr>
        <p:sp>
          <p:nvSpPr>
            <p:cNvPr id="6" name="椭圆 5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" t="18075" r="-301" b="21504"/>
          <a:stretch/>
        </p:blipFill>
        <p:spPr>
          <a:xfrm>
            <a:off x="418272" y="767536"/>
            <a:ext cx="5600518" cy="6015896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174651" y="1111100"/>
            <a:ext cx="5856983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/>
              <a:t>Tips:</a:t>
            </a:r>
          </a:p>
          <a:p>
            <a:pPr marL="742950" indent="-742950">
              <a:buAutoNum type="arabicPeriod"/>
            </a:pPr>
            <a:r>
              <a:rPr lang="en-US" altLang="zh-CN" sz="4000" dirty="0" smtClean="0"/>
              <a:t>Start from outside     </a:t>
            </a:r>
          </a:p>
          <a:p>
            <a:r>
              <a:rPr lang="en-US" altLang="zh-CN" sz="4000" dirty="0"/>
              <a:t>	</a:t>
            </a:r>
            <a:r>
              <a:rPr lang="en-US" altLang="zh-CN" sz="4000" dirty="0" smtClean="0"/>
              <a:t>or inside?</a:t>
            </a:r>
          </a:p>
          <a:p>
            <a:endParaRPr lang="en-US" altLang="zh-CN" sz="4000" dirty="0" smtClean="0"/>
          </a:p>
          <a:p>
            <a:r>
              <a:rPr lang="en-US" altLang="zh-CN" sz="4000" dirty="0"/>
              <a:t>2</a:t>
            </a:r>
            <a:r>
              <a:rPr lang="en-US" altLang="zh-CN" sz="4000" dirty="0" smtClean="0"/>
              <a:t>.How is the routine?</a:t>
            </a:r>
            <a:endParaRPr lang="en-US" altLang="zh-CN" sz="4000" dirty="0"/>
          </a:p>
          <a:p>
            <a:endParaRPr lang="en-US" altLang="zh-CN" sz="4000" dirty="0" smtClean="0"/>
          </a:p>
          <a:p>
            <a:r>
              <a:rPr lang="en-US" altLang="zh-CN" sz="4000" dirty="0" smtClean="0"/>
              <a:t>3.Which to choose when </a:t>
            </a:r>
          </a:p>
          <a:p>
            <a:r>
              <a:rPr lang="en-US" altLang="zh-CN" sz="4000" dirty="0" smtClean="0"/>
              <a:t>   there are </a:t>
            </a:r>
            <a:r>
              <a:rPr lang="en-US" altLang="zh-CN" sz="4000" dirty="0" smtClean="0"/>
              <a:t>two or more </a:t>
            </a:r>
          </a:p>
          <a:p>
            <a:r>
              <a:rPr lang="en-US" altLang="zh-CN" sz="4000" dirty="0"/>
              <a:t> </a:t>
            </a:r>
            <a:r>
              <a:rPr lang="en-US" altLang="zh-CN" sz="4000" dirty="0" smtClean="0"/>
              <a:t>  </a:t>
            </a:r>
            <a:r>
              <a:rPr lang="en-US" altLang="zh-CN" sz="4000" dirty="0" smtClean="0"/>
              <a:t>choices</a:t>
            </a:r>
            <a:r>
              <a:rPr lang="en-US" altLang="zh-CN" sz="4000" dirty="0" smtClean="0"/>
              <a:t>?</a:t>
            </a:r>
          </a:p>
          <a:p>
            <a:endParaRPr lang="en-US" altLang="zh-CN" sz="4000" dirty="0"/>
          </a:p>
        </p:txBody>
      </p:sp>
      <p:sp>
        <p:nvSpPr>
          <p:cNvPr id="44" name="文本框 43"/>
          <p:cNvSpPr txBox="1"/>
          <p:nvPr/>
        </p:nvSpPr>
        <p:spPr>
          <a:xfrm>
            <a:off x="6504120" y="844480"/>
            <a:ext cx="1906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    </a:t>
            </a:r>
            <a:r>
              <a:rPr lang="en-US" altLang="zh-CN" b="1" dirty="0" smtClean="0"/>
              <a:t>Here we start</a:t>
            </a:r>
            <a:endParaRPr lang="zh-CN" alt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矩形 45"/>
              <p:cNvSpPr/>
              <p:nvPr/>
            </p:nvSpPr>
            <p:spPr>
              <a:xfrm>
                <a:off x="6460139" y="767536"/>
                <a:ext cx="494046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sz="2800">
                          <a:latin typeface="Cambria Math" panose="02040503050406030204" pitchFamily="18" charset="0"/>
                        </a:rPr>
                        <m:t>⇓</m:t>
                      </m:r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46" name="矩形 4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0139" y="767536"/>
                <a:ext cx="494046" cy="52322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8837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722357"/>
            <a:ext cx="12192000" cy="605155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140" y="722357"/>
            <a:ext cx="6623354" cy="60706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2044"/>
            <a:ext cx="12192000" cy="698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8877" y="-30469"/>
            <a:ext cx="57082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Covering it 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with 4 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colors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9153" y="58154"/>
            <a:ext cx="593817" cy="593817"/>
            <a:chOff x="1131485" y="2234042"/>
            <a:chExt cx="1607262" cy="1607262"/>
          </a:xfrm>
        </p:grpSpPr>
        <p:sp>
          <p:nvSpPr>
            <p:cNvPr id="6" name="椭圆 5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" t="20417" r="-2003" b="21417"/>
          <a:stretch/>
        </p:blipFill>
        <p:spPr>
          <a:xfrm>
            <a:off x="6310648" y="725089"/>
            <a:ext cx="5881352" cy="608173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" t="18075" r="-301" b="21504"/>
          <a:stretch/>
        </p:blipFill>
        <p:spPr>
          <a:xfrm>
            <a:off x="159153" y="758011"/>
            <a:ext cx="5600518" cy="601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43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722357"/>
            <a:ext cx="12192000" cy="605155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140" y="722357"/>
            <a:ext cx="6623354" cy="60706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2044"/>
            <a:ext cx="12192000" cy="698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08877" y="-30469"/>
            <a:ext cx="57082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Covering it 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with 4 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colors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9153" y="58154"/>
            <a:ext cx="593817" cy="593817"/>
            <a:chOff x="1131485" y="2234042"/>
            <a:chExt cx="1607262" cy="1607262"/>
          </a:xfrm>
        </p:grpSpPr>
        <p:sp>
          <p:nvSpPr>
            <p:cNvPr id="6" name="椭圆 5"/>
            <p:cNvSpPr/>
            <p:nvPr/>
          </p:nvSpPr>
          <p:spPr>
            <a:xfrm>
              <a:off x="1131485" y="2234042"/>
              <a:ext cx="1607262" cy="160726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1241020" y="2343577"/>
              <a:ext cx="1388192" cy="138819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KSO_Shape"/>
            <p:cNvSpPr>
              <a:spLocks/>
            </p:cNvSpPr>
            <p:nvPr/>
          </p:nvSpPr>
          <p:spPr bwMode="auto">
            <a:xfrm>
              <a:off x="1480150" y="2597150"/>
              <a:ext cx="909932" cy="881046"/>
            </a:xfrm>
            <a:custGeom>
              <a:avLst/>
              <a:gdLst>
                <a:gd name="T0" fmla="*/ 1660229 w 8965002"/>
                <a:gd name="T1" fmla="*/ 723707 h 8673857"/>
                <a:gd name="T2" fmla="*/ 1707743 w 8965002"/>
                <a:gd name="T3" fmla="*/ 723707 h 8673857"/>
                <a:gd name="T4" fmla="*/ 1786179 w 8965002"/>
                <a:gd name="T5" fmla="*/ 872262 h 8673857"/>
                <a:gd name="T6" fmla="*/ 1398524 w 8965002"/>
                <a:gd name="T7" fmla="*/ 1455923 h 8673857"/>
                <a:gd name="T8" fmla="*/ 1307266 w 8965002"/>
                <a:gd name="T9" fmla="*/ 1501168 h 8673857"/>
                <a:gd name="T10" fmla="*/ 1079500 w 8965002"/>
                <a:gd name="T11" fmla="*/ 1501168 h 8673857"/>
                <a:gd name="T12" fmla="*/ 1079500 w 8965002"/>
                <a:gd name="T13" fmla="*/ 1685165 h 8673857"/>
                <a:gd name="T14" fmla="*/ 1049332 w 8965002"/>
                <a:gd name="T15" fmla="*/ 1734934 h 8673857"/>
                <a:gd name="T16" fmla="*/ 1021427 w 8965002"/>
                <a:gd name="T17" fmla="*/ 1741721 h 8673857"/>
                <a:gd name="T18" fmla="*/ 985980 w 8965002"/>
                <a:gd name="T19" fmla="*/ 1731164 h 8673857"/>
                <a:gd name="T20" fmla="*/ 808744 w 8965002"/>
                <a:gd name="T21" fmla="*/ 1611265 h 8673857"/>
                <a:gd name="T22" fmla="*/ 635280 w 8965002"/>
                <a:gd name="T23" fmla="*/ 1731164 h 8673857"/>
                <a:gd name="T24" fmla="*/ 571927 w 8965002"/>
                <a:gd name="T25" fmla="*/ 1734934 h 8673857"/>
                <a:gd name="T26" fmla="*/ 539497 w 8965002"/>
                <a:gd name="T27" fmla="*/ 1685165 h 8673857"/>
                <a:gd name="T28" fmla="*/ 539497 w 8965002"/>
                <a:gd name="T29" fmla="*/ 1225173 h 8673857"/>
                <a:gd name="T30" fmla="*/ 636788 w 8965002"/>
                <a:gd name="T31" fmla="*/ 1030619 h 8673857"/>
                <a:gd name="T32" fmla="*/ 667710 w 8965002"/>
                <a:gd name="T33" fmla="*/ 1022324 h 8673857"/>
                <a:gd name="T34" fmla="*/ 1142852 w 8965002"/>
                <a:gd name="T35" fmla="*/ 1022324 h 8673857"/>
                <a:gd name="T36" fmla="*/ 1077992 w 8965002"/>
                <a:gd name="T37" fmla="*/ 1261369 h 8673857"/>
                <a:gd name="T38" fmla="*/ 1250702 w 8965002"/>
                <a:gd name="T39" fmla="*/ 1261369 h 8673857"/>
                <a:gd name="T40" fmla="*/ 1660229 w 8965002"/>
                <a:gd name="T41" fmla="*/ 723707 h 8673857"/>
                <a:gd name="T42" fmla="*/ 1227016 w 8965002"/>
                <a:gd name="T43" fmla="*/ 26 h 8673857"/>
                <a:gd name="T44" fmla="*/ 1646524 w 8965002"/>
                <a:gd name="T45" fmla="*/ 27634 h 8673857"/>
                <a:gd name="T46" fmla="*/ 1722691 w 8965002"/>
                <a:gd name="T47" fmla="*/ 177681 h 8673857"/>
                <a:gd name="T48" fmla="*/ 1246833 w 8965002"/>
                <a:gd name="T49" fmla="*/ 798230 h 8673857"/>
                <a:gd name="T50" fmla="*/ 1160861 w 8965002"/>
                <a:gd name="T51" fmla="*/ 838946 h 8673857"/>
                <a:gd name="T52" fmla="*/ 443680 w 8965002"/>
                <a:gd name="T53" fmla="*/ 838946 h 8673857"/>
                <a:gd name="T54" fmla="*/ 231014 w 8965002"/>
                <a:gd name="T55" fmla="*/ 1099833 h 8673857"/>
                <a:gd name="T56" fmla="*/ 361479 w 8965002"/>
                <a:gd name="T57" fmla="*/ 1249880 h 8673857"/>
                <a:gd name="T58" fmla="*/ 418794 w 8965002"/>
                <a:gd name="T59" fmla="*/ 1261190 h 8673857"/>
                <a:gd name="T60" fmla="*/ 418794 w 8965002"/>
                <a:gd name="T61" fmla="*/ 1500965 h 8673857"/>
                <a:gd name="T62" fmla="*/ 10807 w 8965002"/>
                <a:gd name="T63" fmla="*/ 1148843 h 8673857"/>
                <a:gd name="T64" fmla="*/ 13069 w 8965002"/>
                <a:gd name="T65" fmla="*/ 949785 h 8673857"/>
                <a:gd name="T66" fmla="*/ 545488 w 8965002"/>
                <a:gd name="T67" fmla="*/ 134703 h 8673857"/>
                <a:gd name="T68" fmla="*/ 706119 w 8965002"/>
                <a:gd name="T69" fmla="*/ 45730 h 8673857"/>
                <a:gd name="T70" fmla="*/ 1227016 w 8965002"/>
                <a:gd name="T71" fmla="*/ 26 h 8673857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8965002" h="8673857">
                  <a:moveTo>
                    <a:pt x="8267042" y="3603669"/>
                  </a:moveTo>
                  <a:cubicBezTo>
                    <a:pt x="8267042" y="3603669"/>
                    <a:pt x="8267042" y="3603669"/>
                    <a:pt x="8503636" y="3603669"/>
                  </a:cubicBezTo>
                  <a:cubicBezTo>
                    <a:pt x="8770275" y="3603669"/>
                    <a:pt x="9115779" y="3885289"/>
                    <a:pt x="8894206" y="4343392"/>
                  </a:cubicBezTo>
                  <a:cubicBezTo>
                    <a:pt x="8894206" y="4343392"/>
                    <a:pt x="8894206" y="4343392"/>
                    <a:pt x="6963891" y="7249712"/>
                  </a:cubicBezTo>
                  <a:cubicBezTo>
                    <a:pt x="6817428" y="7463743"/>
                    <a:pt x="6610877" y="7475008"/>
                    <a:pt x="6509479" y="7475008"/>
                  </a:cubicBezTo>
                  <a:cubicBezTo>
                    <a:pt x="6509479" y="7475008"/>
                    <a:pt x="6509479" y="7475008"/>
                    <a:pt x="5375325" y="7475008"/>
                  </a:cubicBezTo>
                  <a:cubicBezTo>
                    <a:pt x="5375325" y="7475008"/>
                    <a:pt x="5375325" y="7475008"/>
                    <a:pt x="5375325" y="8391212"/>
                  </a:cubicBezTo>
                  <a:cubicBezTo>
                    <a:pt x="5375325" y="8503860"/>
                    <a:pt x="5326504" y="8586469"/>
                    <a:pt x="5225106" y="8639038"/>
                  </a:cubicBezTo>
                  <a:cubicBezTo>
                    <a:pt x="5180040" y="8661567"/>
                    <a:pt x="5131219" y="8672833"/>
                    <a:pt x="5086153" y="8672833"/>
                  </a:cubicBezTo>
                  <a:cubicBezTo>
                    <a:pt x="5026066" y="8672833"/>
                    <a:pt x="4962223" y="8654057"/>
                    <a:pt x="4909646" y="8620263"/>
                  </a:cubicBezTo>
                  <a:cubicBezTo>
                    <a:pt x="4909646" y="8620263"/>
                    <a:pt x="4909646" y="8620263"/>
                    <a:pt x="4027109" y="8023229"/>
                  </a:cubicBezTo>
                  <a:cubicBezTo>
                    <a:pt x="4027109" y="8023229"/>
                    <a:pt x="4027109" y="8023229"/>
                    <a:pt x="3163349" y="8620263"/>
                  </a:cubicBezTo>
                  <a:cubicBezTo>
                    <a:pt x="3069463" y="8684097"/>
                    <a:pt x="2949287" y="8691607"/>
                    <a:pt x="2847889" y="8639038"/>
                  </a:cubicBezTo>
                  <a:cubicBezTo>
                    <a:pt x="2750247" y="8586469"/>
                    <a:pt x="2686404" y="8503860"/>
                    <a:pt x="2686404" y="8391212"/>
                  </a:cubicBezTo>
                  <a:cubicBezTo>
                    <a:pt x="2686404" y="8391212"/>
                    <a:pt x="2686404" y="8391212"/>
                    <a:pt x="2686404" y="6100701"/>
                  </a:cubicBezTo>
                  <a:cubicBezTo>
                    <a:pt x="2686404" y="5559991"/>
                    <a:pt x="2990598" y="5237066"/>
                    <a:pt x="3170860" y="5131928"/>
                  </a:cubicBezTo>
                  <a:cubicBezTo>
                    <a:pt x="3215926" y="5105644"/>
                    <a:pt x="3268503" y="5090624"/>
                    <a:pt x="3324835" y="5090624"/>
                  </a:cubicBezTo>
                  <a:cubicBezTo>
                    <a:pt x="3324835" y="5090624"/>
                    <a:pt x="3324835" y="5090624"/>
                    <a:pt x="5690785" y="5090624"/>
                  </a:cubicBezTo>
                  <a:cubicBezTo>
                    <a:pt x="5371570" y="5406038"/>
                    <a:pt x="5367814" y="5980543"/>
                    <a:pt x="5367814" y="6280938"/>
                  </a:cubicBezTo>
                  <a:cubicBezTo>
                    <a:pt x="5367814" y="6280938"/>
                    <a:pt x="5367814" y="6280938"/>
                    <a:pt x="6227818" y="6280938"/>
                  </a:cubicBezTo>
                  <a:cubicBezTo>
                    <a:pt x="6227818" y="6280938"/>
                    <a:pt x="6227818" y="6280938"/>
                    <a:pt x="8267042" y="3603669"/>
                  </a:cubicBezTo>
                  <a:close/>
                  <a:moveTo>
                    <a:pt x="6109875" y="128"/>
                  </a:moveTo>
                  <a:cubicBezTo>
                    <a:pt x="6829153" y="-2490"/>
                    <a:pt x="7579192" y="34821"/>
                    <a:pt x="8198796" y="137601"/>
                  </a:cubicBezTo>
                  <a:cubicBezTo>
                    <a:pt x="8705745" y="220201"/>
                    <a:pt x="8739542" y="678257"/>
                    <a:pt x="8578069" y="884757"/>
                  </a:cubicBezTo>
                  <a:cubicBezTo>
                    <a:pt x="8578069" y="884757"/>
                    <a:pt x="6234838" y="3955980"/>
                    <a:pt x="6208552" y="3974753"/>
                  </a:cubicBezTo>
                  <a:cubicBezTo>
                    <a:pt x="6107162" y="4098653"/>
                    <a:pt x="5953199" y="4177498"/>
                    <a:pt x="5780461" y="4177498"/>
                  </a:cubicBezTo>
                  <a:cubicBezTo>
                    <a:pt x="5780461" y="4177498"/>
                    <a:pt x="5780461" y="4177498"/>
                    <a:pt x="2209285" y="4177498"/>
                  </a:cubicBezTo>
                  <a:cubicBezTo>
                    <a:pt x="1818747" y="4177498"/>
                    <a:pt x="970076" y="4545444"/>
                    <a:pt x="1150325" y="5476573"/>
                  </a:cubicBezTo>
                  <a:cubicBezTo>
                    <a:pt x="1217918" y="5825746"/>
                    <a:pt x="1465760" y="6103583"/>
                    <a:pt x="1799971" y="6223729"/>
                  </a:cubicBezTo>
                  <a:cubicBezTo>
                    <a:pt x="1875075" y="6253765"/>
                    <a:pt x="2002751" y="6268783"/>
                    <a:pt x="2085365" y="6280047"/>
                  </a:cubicBezTo>
                  <a:cubicBezTo>
                    <a:pt x="2085365" y="6280047"/>
                    <a:pt x="2085365" y="6280047"/>
                    <a:pt x="2085365" y="7473994"/>
                  </a:cubicBezTo>
                  <a:cubicBezTo>
                    <a:pt x="1582171" y="7440203"/>
                    <a:pt x="335451" y="7004675"/>
                    <a:pt x="53813" y="5720619"/>
                  </a:cubicBezTo>
                  <a:cubicBezTo>
                    <a:pt x="-25046" y="5397728"/>
                    <a:pt x="-13780" y="5056063"/>
                    <a:pt x="65078" y="4729417"/>
                  </a:cubicBezTo>
                  <a:cubicBezTo>
                    <a:pt x="282879" y="3283915"/>
                    <a:pt x="2351982" y="944830"/>
                    <a:pt x="2716235" y="670748"/>
                  </a:cubicBezTo>
                  <a:cubicBezTo>
                    <a:pt x="2960321" y="471756"/>
                    <a:pt x="3234449" y="310311"/>
                    <a:pt x="3516088" y="227711"/>
                  </a:cubicBezTo>
                  <a:cubicBezTo>
                    <a:pt x="3797726" y="119767"/>
                    <a:pt x="4911078" y="4491"/>
                    <a:pt x="6109875" y="1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426017" y="1270321"/>
            <a:ext cx="585698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/>
              <a:t>Q:</a:t>
            </a:r>
          </a:p>
          <a:p>
            <a:r>
              <a:rPr lang="en-US" altLang="zh-CN" sz="4400" dirty="0" smtClean="0"/>
              <a:t>How many solutions are there in total?</a:t>
            </a:r>
            <a:endParaRPr lang="en-US" altLang="zh-CN" sz="4400" dirty="0"/>
          </a:p>
        </p:txBody>
      </p:sp>
      <p:sp>
        <p:nvSpPr>
          <p:cNvPr id="2" name="矩形 1"/>
          <p:cNvSpPr/>
          <p:nvPr/>
        </p:nvSpPr>
        <p:spPr>
          <a:xfrm>
            <a:off x="426017" y="3941943"/>
            <a:ext cx="6096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8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 never dreamed anyone would take it seriously, yet it produced more than a thousand letters from readers who did not recognize the column as a hoax.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90028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自定义 8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4252D"/>
      </a:accent1>
      <a:accent2>
        <a:srgbClr val="FFBD48"/>
      </a:accent2>
      <a:accent3>
        <a:srgbClr val="8F8F8F"/>
      </a:accent3>
      <a:accent4>
        <a:srgbClr val="40414E"/>
      </a:accent4>
      <a:accent5>
        <a:srgbClr val="FFCB6D"/>
      </a:accent5>
      <a:accent6>
        <a:srgbClr val="BFBFBF"/>
      </a:accent6>
      <a:hlink>
        <a:srgbClr val="D95B5B"/>
      </a:hlink>
      <a:folHlink>
        <a:srgbClr val="F2CF61"/>
      </a:folHlink>
    </a:clrScheme>
    <a:fontScheme name="Office">
      <a:majorFont>
        <a:latin typeface="Arial" panose="020F0302020204030204"/>
        <a:ea typeface="微软雅黑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rial" panose="020F0502020204030204"/>
        <a:ea typeface="微软雅黑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10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11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2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3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4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5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6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7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8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ppt/theme/themeOverride9.xml><?xml version="1.0" encoding="utf-8"?>
<a:themeOverride xmlns:a="http://schemas.openxmlformats.org/drawingml/2006/main">
  <a:clrScheme name="自定义 8">
    <a:dk1>
      <a:srgbClr val="000000"/>
    </a:dk1>
    <a:lt1>
      <a:srgbClr val="FFFFFF"/>
    </a:lt1>
    <a:dk2>
      <a:srgbClr val="44546A"/>
    </a:dk2>
    <a:lt2>
      <a:srgbClr val="E7E6E6"/>
    </a:lt2>
    <a:accent1>
      <a:srgbClr val="24252D"/>
    </a:accent1>
    <a:accent2>
      <a:srgbClr val="FFBD48"/>
    </a:accent2>
    <a:accent3>
      <a:srgbClr val="8F8F8F"/>
    </a:accent3>
    <a:accent4>
      <a:srgbClr val="40414E"/>
    </a:accent4>
    <a:accent5>
      <a:srgbClr val="FFCB6D"/>
    </a:accent5>
    <a:accent6>
      <a:srgbClr val="BFBFBF"/>
    </a:accent6>
    <a:hlink>
      <a:srgbClr val="D95B5B"/>
    </a:hlink>
    <a:folHlink>
      <a:srgbClr val="F2CF6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840</TotalTime>
  <Words>1563</Words>
  <Application>Microsoft Office PowerPoint</Application>
  <PresentationFormat>宽屏</PresentationFormat>
  <Paragraphs>115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等线 Light</vt:lpstr>
      <vt:lpstr>微软雅黑</vt:lpstr>
      <vt:lpstr>微软雅黑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xian</dc:creator>
  <cp:lastModifiedBy>dd</cp:lastModifiedBy>
  <cp:revision>138</cp:revision>
  <dcterms:created xsi:type="dcterms:W3CDTF">2016-05-17T13:08:29Z</dcterms:created>
  <dcterms:modified xsi:type="dcterms:W3CDTF">2018-12-16T12:44:46Z</dcterms:modified>
</cp:coreProperties>
</file>

<file path=docProps/thumbnail.jpeg>
</file>